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m4a" ContentType="audio/mp4"/>
  <Default Extension="png" ContentType="image/png"/>
  <Default Extension="rels" ContentType="application/vnd.openxmlformats-package.relationships+xml"/>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ink/ink1.xml" ContentType="application/inkml+xml"/>
  <Override PartName="/ppt/ink/ink2.xml" ContentType="application/inkml+xml"/>
  <Override PartName="/ppt/ink/ink3.xml" ContentType="application/inkml+xml"/>
  <Override PartName="/ppt/ink/ink4.xml" ContentType="application/inkml+xml"/>
  <Override PartName="/ppt/tags/tag2.xml" ContentType="application/vnd.openxmlformats-officedocument.presentationml.tags+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8"/>
  </p:notesMasterIdLst>
  <p:sldIdLst>
    <p:sldId id="256" r:id="rId2"/>
    <p:sldId id="282" r:id="rId3"/>
    <p:sldId id="787" r:id="rId4"/>
    <p:sldId id="889" r:id="rId5"/>
    <p:sldId id="890" r:id="rId6"/>
    <p:sldId id="892" r:id="rId7"/>
    <p:sldId id="895" r:id="rId8"/>
    <p:sldId id="896" r:id="rId9"/>
    <p:sldId id="846" r:id="rId10"/>
    <p:sldId id="893" r:id="rId11"/>
    <p:sldId id="894" r:id="rId12"/>
    <p:sldId id="602" r:id="rId13"/>
    <p:sldId id="273" r:id="rId14"/>
    <p:sldId id="274" r:id="rId15"/>
    <p:sldId id="275" r:id="rId16"/>
    <p:sldId id="276"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787"/>
            <p14:sldId id="889"/>
            <p14:sldId id="890"/>
            <p14:sldId id="892"/>
            <p14:sldId id="895"/>
            <p14:sldId id="896"/>
            <p14:sldId id="846"/>
            <p14:sldId id="893"/>
            <p14:sldId id="894"/>
            <p14:sldId id="602"/>
            <p14:sldId id="273"/>
            <p14:sldId id="274"/>
            <p14:sldId id="275"/>
            <p14:sldId id="27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99"/>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6447" autoAdjust="0"/>
  </p:normalViewPr>
  <p:slideViewPr>
    <p:cSldViewPr snapToGrid="0">
      <p:cViewPr varScale="1">
        <p:scale>
          <a:sx n="114" d="100"/>
          <a:sy n="114" d="100"/>
        </p:scale>
        <p:origin x="624" y="120"/>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30.537"/>
    </inkml:context>
    <inkml:brush xml:id="br0">
      <inkml:brushProperty name="width" value="0.05" units="cm"/>
      <inkml:brushProperty name="height" value="0.05" units="cm"/>
      <inkml:brushProperty name="ignorePressure" value="1"/>
    </inkml:brush>
  </inkml:definitions>
  <inkml:trace contextRef="#ctx0" brushRef="#br0">1 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30.922"/>
    </inkml:context>
    <inkml:brush xml:id="br0">
      <inkml:brushProperty name="width" value="0.05" units="cm"/>
      <inkml:brushProperty name="height" value="0.05" units="cm"/>
      <inkml:brushProperty name="ignorePressure" value="1"/>
    </inkml:brush>
  </inkml:definitions>
  <inkml:trace contextRef="#ctx0" brushRef="#br0">1 0,'0'0</inkml:trace>
  <inkml:trace contextRef="#ctx0" brushRef="#br0" timeOffset="1">1 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31.279"/>
    </inkml:context>
    <inkml:brush xml:id="br0">
      <inkml:brushProperty name="width" value="0.05" units="cm"/>
      <inkml:brushProperty name="height" value="0.05" units="cm"/>
      <inkml:brushProperty name="ignorePressure" value="1"/>
    </inkml:brush>
  </inkml:definitions>
  <inkml:trace contextRef="#ctx0" brushRef="#br0">1 0,'0'0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31.622"/>
    </inkml:context>
    <inkml:brush xml:id="br0">
      <inkml:brushProperty name="width" value="0.05" units="cm"/>
      <inkml:brushProperty name="height" value="0.05" units="cm"/>
      <inkml:brushProperty name="ignorePressure" value="1"/>
    </inkml:brush>
  </inkml:definitions>
  <inkml:trace contextRef="#ctx0" brushRef="#br0">0 0,'0'0</inkml:trace>
  <inkml:trace contextRef="#ctx0" brushRef="#br0" timeOffset="1">0 0,'0'0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46.500"/>
    </inkml:context>
    <inkml:brush xml:id="br0">
      <inkml:brushProperty name="width" value="0.05" units="cm"/>
      <inkml:brushProperty name="height" value="0.05" units="cm"/>
      <inkml:brushProperty name="ignorePressure" value="1"/>
    </inkml:brush>
  </inkml:definitions>
  <inkml:trace contextRef="#ctx0" brushRef="#br0">0 1,'0'0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46.857"/>
    </inkml:context>
    <inkml:brush xml:id="br0">
      <inkml:brushProperty name="width" value="0.05" units="cm"/>
      <inkml:brushProperty name="height" value="0.05" units="cm"/>
      <inkml:brushProperty name="ignorePressure" value="1"/>
    </inkml:brush>
  </inkml:definitions>
  <inkml:trace contextRef="#ctx0" brushRef="#br0">0 1,'0'0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58.101"/>
    </inkml:context>
    <inkml:brush xml:id="br0">
      <inkml:brushProperty name="width" value="0.05" units="cm"/>
      <inkml:brushProperty name="height" value="0.05" units="cm"/>
      <inkml:brushProperty name="ignorePressure" value="1"/>
    </inkml:brush>
  </inkml:definitions>
  <inkml:trace contextRef="#ctx0" brushRef="#br0">1 24,'0'-4,"0"-5,0-2</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58.537"/>
    </inkml:context>
    <inkml:brush xml:id="br0">
      <inkml:brushProperty name="width" value="0.05" units="cm"/>
      <inkml:brushProperty name="height" value="0.05" units="cm"/>
      <inkml:brushProperty name="ignorePressure" value="1"/>
    </inkml:brush>
  </inkml:definitions>
  <inkml:trace contextRef="#ctx0" brushRef="#br0">20 62,'-4'0,"-2"-4,1-5,1-5,5 0,6 2,3 3</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5:00.106"/>
    </inkml:context>
    <inkml:brush xml:id="br0">
      <inkml:brushProperty name="width" value="0.05" units="cm"/>
      <inkml:brushProperty name="height" value="0.05" units="cm"/>
      <inkml:brushProperty name="ignorePressure" value="1"/>
    </inkml:brush>
  </inkml:definitions>
  <inkml:trace contextRef="#ctx0" brushRef="#br0">1 1,'0'0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2021-08-13</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a:solidFill>
                  <a:schemeClr val="bg1"/>
                </a:solidFill>
                <a:latin typeface="Constantia" panose="02030602050306030303" pitchFamily="18" charset="0"/>
                <a:cs typeface="Arial" pitchFamily="34" charset="0"/>
              </a:rPr>
              <a:t>ne 112</a:t>
            </a:r>
            <a:r>
              <a:rPr lang="en-US" sz="2000" dirty="0">
                <a:solidFill>
                  <a:schemeClr val="bg1"/>
                </a:solidFill>
                <a:latin typeface="Georgia" panose="02040502050405020303" pitchFamily="18" charset="0"/>
                <a:cs typeface="Arial" pitchFamily="34" charset="0"/>
              </a:rPr>
              <a:t> </a:t>
            </a:r>
            <a:r>
              <a:rPr lang="en-US" sz="2000" i="1" dirty="0">
                <a:solidFill>
                  <a:schemeClr val="bg1"/>
                </a:solidFill>
                <a:latin typeface="Georgia" panose="02040502050405020303" pitchFamily="18" charset="0"/>
                <a:cs typeface="Arial" pitchFamily="34" charset="0"/>
              </a:rPr>
              <a:t>Linear algebra for nanotechnology engineering</a:t>
            </a: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a:solidFill>
                  <a:schemeClr val="bg1"/>
                </a:solidFill>
                <a:latin typeface="Georgia" panose="02040502050405020303" pitchFamily="18" charset="0"/>
                <a:ea typeface="ＭＳ Ｐゴシック" charset="-128"/>
                <a:cs typeface="Arial" pitchFamily="34" charset="0"/>
              </a:rPr>
              <a:t>Douglas Wilhelm Harder, LEL, </a:t>
            </a:r>
            <a:r>
              <a:rPr lang="en-US" sz="1600" b="0" kern="0" dirty="0" err="1">
                <a:solidFill>
                  <a:schemeClr val="bg1"/>
                </a:solidFill>
                <a:latin typeface="Georgia" panose="02040502050405020303" pitchFamily="18" charset="0"/>
                <a:ea typeface="ＭＳ Ｐゴシック" charset="-128"/>
                <a:cs typeface="Arial" pitchFamily="34" charset="0"/>
              </a:rPr>
              <a:t>M.Math</a:t>
            </a:r>
            <a:r>
              <a:rPr lang="en-US" sz="1600" b="0" kern="0" dirty="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a:t>Click to edit Master title style</a:t>
            </a:r>
            <a:endParaRPr lang="en-CA" dirty="0"/>
          </a:p>
        </p:txBody>
      </p:sp>
      <p:sp>
        <p:nvSpPr>
          <p:cNvPr id="3" name="Content Placeholder 2"/>
          <p:cNvSpPr>
            <a:spLocks noGrp="1"/>
          </p:cNvSpPr>
          <p:nvPr>
            <p:ph idx="1"/>
          </p:nvPr>
        </p:nvSpPr>
        <p:spPr/>
        <p:txBody>
          <a:bodyPr/>
          <a:lstStyle>
            <a:lvl1pPr algn="l">
              <a:defRPr>
                <a:latin typeface="Cambria" panose="02040503050406030204" pitchFamily="18" charset="0"/>
                <a:ea typeface="Cambria" panose="02040503050406030204" pitchFamily="18" charset="0"/>
              </a:defRPr>
            </a:lvl1pPr>
            <a:lvl2pPr algn="l">
              <a:defRPr>
                <a:latin typeface="Cambria" panose="02040503050406030204" pitchFamily="18" charset="0"/>
                <a:ea typeface="Cambria" panose="02040503050406030204" pitchFamily="18" charset="0"/>
              </a:defRPr>
            </a:lvl2pPr>
            <a:lvl3pPr algn="l">
              <a:defRPr>
                <a:latin typeface="Cambria" panose="02040503050406030204" pitchFamily="18" charset="0"/>
                <a:ea typeface="Cambria" panose="02040503050406030204" pitchFamily="18" charset="0"/>
              </a:defRPr>
            </a:lvl3pPr>
            <a:lvl4pPr algn="l">
              <a:defRPr>
                <a:latin typeface="Cambria" panose="02040503050406030204" pitchFamily="18" charset="0"/>
                <a:ea typeface="Cambria" panose="02040503050406030204" pitchFamily="18" charset="0"/>
              </a:defRPr>
            </a:lvl4pPr>
            <a:lvl5pPr algn="l">
              <a:defRPr>
                <a:latin typeface="Cambria" panose="02040503050406030204" pitchFamily="18" charset="0"/>
                <a:ea typeface="Cambria" panose="020405030504060302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US"/>
              <a:t>Powers of matrices</a:t>
            </a:r>
            <a:endParaRPr lang="en-CA" dirty="0"/>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a:t>Powers of matrices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6" name="Footer Placeholder 5"/>
          <p:cNvSpPr>
            <a:spLocks noGrp="1"/>
          </p:cNvSpPr>
          <p:nvPr>
            <p:ph type="ftr" sz="quarter" idx="11"/>
          </p:nvPr>
        </p:nvSpPr>
        <p:spPr/>
        <p:txBody>
          <a:bodyPr/>
          <a:lstStyle/>
          <a:p>
            <a:r>
              <a:rPr lang="en-US"/>
              <a:t>Powers of matrices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Footer Placeholder 7"/>
          <p:cNvSpPr>
            <a:spLocks noGrp="1"/>
          </p:cNvSpPr>
          <p:nvPr>
            <p:ph type="ftr" sz="quarter" idx="11"/>
          </p:nvPr>
        </p:nvSpPr>
        <p:spPr/>
        <p:txBody>
          <a:bodyPr/>
          <a:lstStyle/>
          <a:p>
            <a:r>
              <a:rPr lang="en-US"/>
              <a:t>Powers of matrices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4" name="Footer Placeholder 3"/>
          <p:cNvSpPr>
            <a:spLocks noGrp="1"/>
          </p:cNvSpPr>
          <p:nvPr>
            <p:ph type="ftr" sz="quarter" idx="11"/>
          </p:nvPr>
        </p:nvSpPr>
        <p:spPr/>
        <p:txBody>
          <a:bodyPr/>
          <a:lstStyle/>
          <a:p>
            <a:r>
              <a:rPr lang="en-US"/>
              <a:t>Powers of matrices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Powers of matrices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Powers of matrices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Powers of matrices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Powers of matrices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Powers of matrices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3"/>
          </p:nvPr>
        </p:nvSpPr>
        <p:spPr>
          <a:xfrm>
            <a:off x="1952091" y="76200"/>
            <a:ext cx="635371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US"/>
              <a:t>Powers of matrices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customXml" Target="../ink/ink3.xml"/><Relationship Id="rId3" Type="http://schemas.openxmlformats.org/officeDocument/2006/relationships/audio" Target="../media/media3.m4a"/><Relationship Id="rId7" Type="http://schemas.openxmlformats.org/officeDocument/2006/relationships/customXml" Target="../ink/ink2.xml"/><Relationship Id="rId2" Type="http://schemas.microsoft.com/office/2007/relationships/media" Target="../media/media3.m4a"/><Relationship Id="rId1" Type="http://schemas.openxmlformats.org/officeDocument/2006/relationships/tags" Target="../tags/tag1.xml"/><Relationship Id="rId6" Type="http://schemas.openxmlformats.org/officeDocument/2006/relationships/image" Target="../media/image9.png"/><Relationship Id="rId5" Type="http://schemas.openxmlformats.org/officeDocument/2006/relationships/customXml" Target="../ink/ink1.xml"/><Relationship Id="rId10" Type="http://schemas.openxmlformats.org/officeDocument/2006/relationships/image" Target="../media/image8.png"/><Relationship Id="rId4" Type="http://schemas.openxmlformats.org/officeDocument/2006/relationships/slideLayout" Target="../slideLayouts/slideLayout2.xml"/><Relationship Id="rId9" Type="http://schemas.openxmlformats.org/officeDocument/2006/relationships/customXml" Target="../ink/ink4.xml"/></Relationships>
</file>

<file path=ppt/slides/_rels/slide4.xml.rels><?xml version="1.0" encoding="UTF-8" standalone="yes"?>
<Relationships xmlns="http://schemas.openxmlformats.org/package/2006/relationships"><Relationship Id="rId8" Type="http://schemas.openxmlformats.org/officeDocument/2006/relationships/customXml" Target="../ink/ink7.xml"/><Relationship Id="rId13" Type="http://schemas.openxmlformats.org/officeDocument/2006/relationships/image" Target="../media/image8.png"/><Relationship Id="rId3" Type="http://schemas.openxmlformats.org/officeDocument/2006/relationships/audio" Target="../media/media4.m4a"/><Relationship Id="rId7" Type="http://schemas.openxmlformats.org/officeDocument/2006/relationships/customXml" Target="../ink/ink6.xml"/><Relationship Id="rId12" Type="http://schemas.openxmlformats.org/officeDocument/2006/relationships/customXml" Target="../ink/ink9.xml"/><Relationship Id="rId2" Type="http://schemas.microsoft.com/office/2007/relationships/media" Target="../media/media4.m4a"/><Relationship Id="rId1" Type="http://schemas.openxmlformats.org/officeDocument/2006/relationships/tags" Target="../tags/tag2.xml"/><Relationship Id="rId6" Type="http://schemas.openxmlformats.org/officeDocument/2006/relationships/image" Target="../media/image9.png"/><Relationship Id="rId11" Type="http://schemas.openxmlformats.org/officeDocument/2006/relationships/image" Target="../media/image11.png"/><Relationship Id="rId5" Type="http://schemas.openxmlformats.org/officeDocument/2006/relationships/customXml" Target="../ink/ink5.xml"/><Relationship Id="rId10" Type="http://schemas.openxmlformats.org/officeDocument/2006/relationships/customXml" Target="../ink/ink8.xml"/><Relationship Id="rId4" Type="http://schemas.openxmlformats.org/officeDocument/2006/relationships/slideLayout" Target="../slideLayouts/slideLayout2.xml"/><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audio" Target="../media/media5.m4a"/><Relationship Id="rId2" Type="http://schemas.microsoft.com/office/2007/relationships/media" Target="../media/media5.m4a"/><Relationship Id="rId1" Type="http://schemas.openxmlformats.org/officeDocument/2006/relationships/tags" Target="../tags/tag3.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3.wmf"/><Relationship Id="rId3" Type="http://schemas.openxmlformats.org/officeDocument/2006/relationships/audio" Target="../media/media6.m4a"/><Relationship Id="rId7" Type="http://schemas.openxmlformats.org/officeDocument/2006/relationships/oleObject" Target="../embeddings/oleObject2.bin"/><Relationship Id="rId2" Type="http://schemas.microsoft.com/office/2007/relationships/media" Target="../media/media6.m4a"/><Relationship Id="rId1" Type="http://schemas.openxmlformats.org/officeDocument/2006/relationships/tags" Target="../tags/tag4.xml"/><Relationship Id="rId6" Type="http://schemas.openxmlformats.org/officeDocument/2006/relationships/image" Target="../media/image12.wmf"/><Relationship Id="rId5" Type="http://schemas.openxmlformats.org/officeDocument/2006/relationships/oleObject" Target="../embeddings/oleObject1.bin"/><Relationship Id="rId4" Type="http://schemas.openxmlformats.org/officeDocument/2006/relationships/slideLayout" Target="../slideLayouts/slideLayout2.xml"/><Relationship Id="rId9"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image" Target="../media/image15.wmf"/><Relationship Id="rId3" Type="http://schemas.openxmlformats.org/officeDocument/2006/relationships/audio" Target="../media/media7.m4a"/><Relationship Id="rId7" Type="http://schemas.openxmlformats.org/officeDocument/2006/relationships/oleObject" Target="../embeddings/oleObject4.bin"/><Relationship Id="rId2" Type="http://schemas.microsoft.com/office/2007/relationships/media" Target="../media/media7.m4a"/><Relationship Id="rId1" Type="http://schemas.openxmlformats.org/officeDocument/2006/relationships/tags" Target="../tags/tag5.xml"/><Relationship Id="rId6" Type="http://schemas.openxmlformats.org/officeDocument/2006/relationships/image" Target="../media/image14.wmf"/><Relationship Id="rId5" Type="http://schemas.openxmlformats.org/officeDocument/2006/relationships/oleObject" Target="../embeddings/oleObject3.bin"/><Relationship Id="rId4" Type="http://schemas.openxmlformats.org/officeDocument/2006/relationships/slideLayout" Target="../slideLayouts/slideLayout2.xml"/><Relationship Id="rId9" Type="http://schemas.openxmlformats.org/officeDocument/2006/relationships/image" Target="../media/image8.png"/></Relationships>
</file>

<file path=ppt/slides/_rels/slide8.xml.rels><?xml version="1.0" encoding="UTF-8" standalone="yes"?>
<Relationships xmlns="http://schemas.openxmlformats.org/package/2006/relationships"><Relationship Id="rId8" Type="http://schemas.openxmlformats.org/officeDocument/2006/relationships/image" Target="../media/image17.wmf"/><Relationship Id="rId3" Type="http://schemas.openxmlformats.org/officeDocument/2006/relationships/audio" Target="../media/media8.m4a"/><Relationship Id="rId7" Type="http://schemas.openxmlformats.org/officeDocument/2006/relationships/oleObject" Target="../embeddings/oleObject6.bin"/><Relationship Id="rId2" Type="http://schemas.microsoft.com/office/2007/relationships/media" Target="../media/media8.m4a"/><Relationship Id="rId1" Type="http://schemas.openxmlformats.org/officeDocument/2006/relationships/tags" Target="../tags/tag6.xml"/><Relationship Id="rId6" Type="http://schemas.openxmlformats.org/officeDocument/2006/relationships/image" Target="../media/image16.wmf"/><Relationship Id="rId5" Type="http://schemas.openxmlformats.org/officeDocument/2006/relationships/oleObject" Target="../embeddings/oleObject5.bin"/><Relationship Id="rId4" Type="http://schemas.openxmlformats.org/officeDocument/2006/relationships/slideLayout" Target="../slideLayouts/slideLayout2.xml"/><Relationship Id="rId9"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audio" Target="../media/media9.m4a"/><Relationship Id="rId2" Type="http://schemas.microsoft.com/office/2007/relationships/media" Target="../media/media9.m4a"/><Relationship Id="rId1" Type="http://schemas.openxmlformats.org/officeDocument/2006/relationships/tags" Target="../tags/tag7.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audio" Target="../media/media10.m4a"/><Relationship Id="rId2" Type="http://schemas.microsoft.com/office/2007/relationships/media" Target="../media/media10.m4a"/><Relationship Id="rId1" Type="http://schemas.openxmlformats.org/officeDocument/2006/relationships/tags" Target="../tags/tag8.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audio" Target="../media/media11.m4a"/><Relationship Id="rId2" Type="http://schemas.microsoft.com/office/2007/relationships/media" Target="../media/media11.m4a"/><Relationship Id="rId1" Type="http://schemas.openxmlformats.org/officeDocument/2006/relationships/tags" Target="../tags/tag9.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audio" Target="../media/media12.m4a"/><Relationship Id="rId2" Type="http://schemas.microsoft.com/office/2007/relationships/media" Target="../media/media12.m4a"/><Relationship Id="rId1" Type="http://schemas.openxmlformats.org/officeDocument/2006/relationships/tags" Target="../tags/tag10.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8.png"/><Relationship Id="rId2" Type="http://schemas.openxmlformats.org/officeDocument/2006/relationships/audio" Target="../media/media15.wav"/><Relationship Id="rId1" Type="http://schemas.microsoft.com/office/2007/relationships/media" Target="../media/media15.wav"/><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wav"/><Relationship Id="rId1" Type="http://schemas.microsoft.com/office/2007/relationships/media" Target="../media/media16.wav"/><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12.5 Powers of matrices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Audio 6">
            <a:hlinkClick r:id="" action="ppaction://media"/>
            <a:extLst>
              <a:ext uri="{FF2B5EF4-FFF2-40B4-BE49-F238E27FC236}">
                <a16:creationId xmlns:a16="http://schemas.microsoft.com/office/drawing/2014/main" id="{46EC7E93-A301-4310-BCE6-1D2476711F5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9763"/>
    </mc:Choice>
    <mc:Fallback>
      <p:transition spd="slow" advTm="97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this topic, we will</a:t>
            </a:r>
          </a:p>
          <a:p>
            <a:pPr lvl="1"/>
            <a:r>
              <a:rPr lang="en-US" dirty="0"/>
              <a:t>Discuss calculating </a:t>
            </a:r>
            <a:r>
              <a:rPr lang="en-US" i="1" dirty="0">
                <a:latin typeface="Times New Roman" panose="02020603050405020304" pitchFamily="18" charset="0"/>
              </a:rPr>
              <a:t>A</a:t>
            </a:r>
            <a:r>
              <a:rPr lang="en-US" i="1" baseline="30000" dirty="0">
                <a:latin typeface="Times New Roman" panose="02020603050405020304" pitchFamily="18" charset="0"/>
              </a:rPr>
              <a:t>k</a:t>
            </a:r>
            <a:r>
              <a:rPr lang="en-US" b="1" dirty="0">
                <a:latin typeface="Times New Roman" panose="02020603050405020304" pitchFamily="18" charset="0"/>
              </a:rPr>
              <a:t>u</a:t>
            </a:r>
            <a:r>
              <a:rPr lang="en-US" baseline="-25000" dirty="0">
                <a:latin typeface="Times New Roman" panose="02020603050405020304" pitchFamily="18" charset="0"/>
              </a:rPr>
              <a:t>0</a:t>
            </a:r>
            <a:r>
              <a:rPr lang="en-US" dirty="0"/>
              <a:t> for different values of </a:t>
            </a:r>
            <a:r>
              <a:rPr lang="en-US" i="1" dirty="0">
                <a:latin typeface="Times New Roman" panose="02020603050405020304" pitchFamily="18" charset="0"/>
              </a:rPr>
              <a:t>k</a:t>
            </a:r>
            <a:endParaRPr lang="en-US" dirty="0">
              <a:latin typeface="Times New Roman" panose="02020603050405020304" pitchFamily="18" charset="0"/>
            </a:endParaRPr>
          </a:p>
          <a:p>
            <a:pPr lvl="1"/>
            <a:r>
              <a:rPr lang="en-US" dirty="0"/>
              <a:t>See how using an eigenvalue decomposition aids us in this calculation</a:t>
            </a:r>
          </a:p>
          <a:p>
            <a:pPr lvl="1"/>
            <a:r>
              <a:rPr lang="en-US" dirty="0"/>
              <a:t>Observe that this results in fewer computations,</a:t>
            </a:r>
            <a:br>
              <a:rPr lang="en-US" dirty="0"/>
            </a:br>
            <a:r>
              <a:rPr lang="en-US" dirty="0"/>
              <a:t>		and therefore, both faster and with less numeric error</a:t>
            </a:r>
          </a:p>
          <a:p>
            <a:pPr lvl="1"/>
            <a:r>
              <a:rPr lang="en-US" dirty="0"/>
              <a:t>See that we can use this approach even if </a:t>
            </a:r>
            <a:r>
              <a:rPr lang="en-US" i="1" dirty="0">
                <a:latin typeface="Times New Roman" panose="02020603050405020304" pitchFamily="18" charset="0"/>
              </a:rPr>
              <a:t>A</a:t>
            </a:r>
            <a:r>
              <a:rPr lang="en-US" dirty="0"/>
              <a:t> is not self-adjoint</a:t>
            </a:r>
          </a:p>
          <a:p>
            <a:pPr lvl="2"/>
            <a:r>
              <a:rPr lang="en-US" dirty="0"/>
              <a:t>Not symmetric if it is a real matrix,</a:t>
            </a:r>
            <a:br>
              <a:rPr lang="en-US" dirty="0"/>
            </a:br>
            <a:r>
              <a:rPr lang="en-US" dirty="0"/>
              <a:t>	and not conjugate symmetric if it is a complex matrix</a:t>
            </a:r>
          </a:p>
        </p:txBody>
      </p:sp>
      <p:sp>
        <p:nvSpPr>
          <p:cNvPr id="4" name="Footer Placeholder 3"/>
          <p:cNvSpPr>
            <a:spLocks noGrp="1"/>
          </p:cNvSpPr>
          <p:nvPr>
            <p:ph type="ftr" sz="quarter" idx="11"/>
          </p:nvPr>
        </p:nvSpPr>
        <p:spPr/>
        <p:txBody>
          <a:bodyPr/>
          <a:lstStyle/>
          <a:p>
            <a:r>
              <a:rPr lang="en-US"/>
              <a:t>Powers of matrices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6" name="Audio 5">
            <a:hlinkClick r:id="" action="ppaction://media"/>
            <a:extLst>
              <a:ext uri="{FF2B5EF4-FFF2-40B4-BE49-F238E27FC236}">
                <a16:creationId xmlns:a16="http://schemas.microsoft.com/office/drawing/2014/main" id="{5A2E2EAE-EC1E-4269-ACDC-4BEEF603FEB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68005"/>
    </mc:Choice>
    <mc:Fallback>
      <p:transition spd="slow" advTm="680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Powers of a matrix</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some situations, a matrix may represent a transition from one state to the next</a:t>
            </a:r>
          </a:p>
          <a:p>
            <a:pPr lvl="1"/>
            <a:r>
              <a:rPr lang="en-US" dirty="0"/>
              <a:t>If </a:t>
            </a:r>
            <a:r>
              <a:rPr lang="en-US" i="1" dirty="0"/>
              <a:t>A</a:t>
            </a:r>
            <a:r>
              <a:rPr lang="en-US" dirty="0"/>
              <a:t> is such a matrix, and </a:t>
            </a:r>
            <a:r>
              <a:rPr lang="en-US" b="1" dirty="0"/>
              <a:t>u</a:t>
            </a:r>
            <a:r>
              <a:rPr lang="en-US" baseline="-25000" dirty="0"/>
              <a:t>0</a:t>
            </a:r>
            <a:r>
              <a:rPr lang="en-US" dirty="0"/>
              <a:t> is the initial state,</a:t>
            </a:r>
            <a:br>
              <a:rPr lang="en-US" dirty="0"/>
            </a:br>
            <a:r>
              <a:rPr lang="en-US" dirty="0"/>
              <a:t>	then </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Times New Roman" panose="02020603050405020304" pitchFamily="18" charset="0"/>
              </a:rPr>
              <a:t>A</a:t>
            </a:r>
            <a:r>
              <a:rPr lang="en-US" b="1" dirty="0">
                <a:latin typeface="Times New Roman" panose="02020603050405020304" pitchFamily="18" charset="0"/>
              </a:rPr>
              <a:t>u</a:t>
            </a:r>
            <a:r>
              <a:rPr lang="en-US" baseline="-25000" dirty="0">
                <a:latin typeface="Times New Roman" panose="02020603050405020304" pitchFamily="18" charset="0"/>
              </a:rPr>
              <a:t>0</a:t>
            </a:r>
            <a:r>
              <a:rPr lang="en-US" dirty="0">
                <a:latin typeface="Times New Roman" panose="02020603050405020304" pitchFamily="18" charset="0"/>
              </a:rPr>
              <a:t> </a:t>
            </a:r>
            <a:r>
              <a:rPr lang="en-US" dirty="0"/>
              <a:t>is the next state</a:t>
            </a:r>
          </a:p>
          <a:p>
            <a:pPr lvl="1"/>
            <a:r>
              <a:rPr lang="en-US" dirty="0"/>
              <a:t>In general, if </a:t>
            </a:r>
            <a:r>
              <a:rPr lang="en-US" b="1" dirty="0" err="1">
                <a:latin typeface="Times New Roman" panose="02020603050405020304" pitchFamily="18" charset="0"/>
              </a:rPr>
              <a:t>u</a:t>
            </a:r>
            <a:r>
              <a:rPr lang="en-US" i="1" baseline="-25000" dirty="0" err="1">
                <a:latin typeface="Times New Roman" panose="02020603050405020304" pitchFamily="18" charset="0"/>
              </a:rPr>
              <a:t>k</a:t>
            </a:r>
            <a:r>
              <a:rPr lang="en-US" dirty="0"/>
              <a:t> is the current state, </a:t>
            </a:r>
            <a:r>
              <a:rPr lang="en-US" b="1" dirty="0">
                <a:latin typeface="Times New Roman" panose="02020603050405020304" pitchFamily="18" charset="0"/>
              </a:rPr>
              <a:t>u</a:t>
            </a:r>
            <a:r>
              <a:rPr lang="en-US" i="1" baseline="-25000" dirty="0">
                <a:latin typeface="Times New Roman" panose="02020603050405020304" pitchFamily="18" charset="0"/>
              </a:rPr>
              <a:t>k</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Times New Roman" panose="02020603050405020304" pitchFamily="18" charset="0"/>
              </a:rPr>
              <a:t>A</a:t>
            </a:r>
            <a:r>
              <a:rPr lang="en-US" b="1" dirty="0">
                <a:latin typeface="Times New Roman" panose="02020603050405020304" pitchFamily="18" charset="0"/>
              </a:rPr>
              <a:t>u</a:t>
            </a:r>
            <a:r>
              <a:rPr lang="en-US" i="1" baseline="-25000" dirty="0">
                <a:latin typeface="Times New Roman" panose="02020603050405020304" pitchFamily="18" charset="0"/>
              </a:rPr>
              <a:t>k</a:t>
            </a:r>
            <a:r>
              <a:rPr lang="en-US" dirty="0"/>
              <a:t> is the next</a:t>
            </a:r>
          </a:p>
          <a:p>
            <a:pPr lvl="1"/>
            <a:r>
              <a:rPr lang="en-US" dirty="0"/>
              <a:t>Alternatively, we could make a direct calculation: </a:t>
            </a:r>
            <a:r>
              <a:rPr lang="en-US" b="1" dirty="0" err="1">
                <a:latin typeface="Times New Roman" panose="02020603050405020304" pitchFamily="18" charset="0"/>
              </a:rPr>
              <a:t>u</a:t>
            </a:r>
            <a:r>
              <a:rPr lang="en-US" i="1" baseline="-25000" dirty="0" err="1">
                <a:latin typeface="Times New Roman" panose="02020603050405020304" pitchFamily="18" charset="0"/>
              </a:rPr>
              <a:t>k</a:t>
            </a:r>
            <a:r>
              <a:rPr lang="en-US" dirty="0">
                <a:latin typeface="Times New Roman" panose="02020603050405020304" pitchFamily="18" charset="0"/>
              </a:rPr>
              <a:t> ← </a:t>
            </a:r>
            <a:r>
              <a:rPr lang="en-US" i="1" dirty="0">
                <a:latin typeface="Times New Roman" panose="02020603050405020304" pitchFamily="18" charset="0"/>
              </a:rPr>
              <a:t>A</a:t>
            </a:r>
            <a:r>
              <a:rPr lang="en-US" i="1" baseline="30000" dirty="0">
                <a:latin typeface="Times New Roman" panose="02020603050405020304" pitchFamily="18" charset="0"/>
              </a:rPr>
              <a:t>k</a:t>
            </a:r>
            <a:r>
              <a:rPr lang="en-US" b="1" dirty="0">
                <a:latin typeface="Times New Roman" panose="02020603050405020304" pitchFamily="18" charset="0"/>
              </a:rPr>
              <a:t>u</a:t>
            </a:r>
            <a:r>
              <a:rPr lang="en-US" baseline="-25000" dirty="0">
                <a:latin typeface="Times New Roman" panose="02020603050405020304" pitchFamily="18" charset="0"/>
              </a:rPr>
              <a:t>0</a:t>
            </a:r>
          </a:p>
          <a:p>
            <a:pPr lvl="1"/>
            <a:r>
              <a:rPr lang="en-US" dirty="0"/>
              <a:t>Issues:</a:t>
            </a:r>
          </a:p>
          <a:p>
            <a:pPr lvl="2"/>
            <a:r>
              <a:rPr lang="en-US" dirty="0"/>
              <a:t>Matrix exponentiation is expensive</a:t>
            </a:r>
          </a:p>
          <a:p>
            <a:pPr lvl="2"/>
            <a:r>
              <a:rPr lang="en-US" dirty="0"/>
              <a:t>There are many floating-point operations,</a:t>
            </a:r>
            <a:br>
              <a:rPr lang="en-US" dirty="0"/>
            </a:br>
            <a:r>
              <a:rPr lang="en-US" dirty="0"/>
              <a:t>	so numeric error can quickly affect the results</a:t>
            </a:r>
          </a:p>
          <a:p>
            <a:pPr lvl="1"/>
            <a:endParaRPr lang="en-US" dirty="0"/>
          </a:p>
          <a:p>
            <a:endParaRPr lang="en-US" dirty="0"/>
          </a:p>
        </p:txBody>
      </p:sp>
      <p:sp>
        <p:nvSpPr>
          <p:cNvPr id="4" name="Footer Placeholder 3"/>
          <p:cNvSpPr>
            <a:spLocks noGrp="1"/>
          </p:cNvSpPr>
          <p:nvPr>
            <p:ph type="ftr" sz="quarter" idx="11"/>
          </p:nvPr>
        </p:nvSpPr>
        <p:spPr/>
        <p:txBody>
          <a:bodyPr/>
          <a:lstStyle/>
          <a:p>
            <a:r>
              <a:rPr lang="en-US"/>
              <a:t>Powers of matrices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3</a:t>
            </a:fld>
            <a:endParaRPr lang="en-CA"/>
          </a:p>
        </p:txBody>
      </p:sp>
      <p:grpSp>
        <p:nvGrpSpPr>
          <p:cNvPr id="11" name="Group 10">
            <a:extLst>
              <a:ext uri="{FF2B5EF4-FFF2-40B4-BE49-F238E27FC236}">
                <a16:creationId xmlns:a16="http://schemas.microsoft.com/office/drawing/2014/main" id="{942C264D-10E1-4E69-B7D9-AD5D560684B7}"/>
              </a:ext>
            </a:extLst>
          </p:cNvPr>
          <p:cNvGrpSpPr/>
          <p:nvPr/>
        </p:nvGrpSpPr>
        <p:grpSpPr>
          <a:xfrm>
            <a:off x="3304803" y="4445947"/>
            <a:ext cx="360" cy="360"/>
            <a:chOff x="3304803" y="4445947"/>
            <a:chExt cx="360" cy="360"/>
          </a:xfrm>
        </p:grpSpPr>
        <mc:AlternateContent xmlns:mc="http://schemas.openxmlformats.org/markup-compatibility/2006">
          <mc:Choice xmlns:p14="http://schemas.microsoft.com/office/powerpoint/2010/main" Requires="p14">
            <p:contentPart p14:bwMode="auto" r:id="rId5">
              <p14:nvContentPartPr>
                <p14:cNvPr id="5" name="Ink 4">
                  <a:extLst>
                    <a:ext uri="{FF2B5EF4-FFF2-40B4-BE49-F238E27FC236}">
                      <a16:creationId xmlns:a16="http://schemas.microsoft.com/office/drawing/2014/main" id="{25794F52-8AEC-42FC-A5FA-F93F15DE3727}"/>
                    </a:ext>
                  </a:extLst>
                </p14:cNvPr>
                <p14:cNvContentPartPr/>
                <p14:nvPr/>
              </p14:nvContentPartPr>
              <p14:xfrm>
                <a:off x="3304803" y="4445947"/>
                <a:ext cx="360" cy="360"/>
              </p14:xfrm>
            </p:contentPart>
          </mc:Choice>
          <mc:Fallback>
            <p:pic>
              <p:nvPicPr>
                <p:cNvPr id="5" name="Ink 4">
                  <a:extLst>
                    <a:ext uri="{FF2B5EF4-FFF2-40B4-BE49-F238E27FC236}">
                      <a16:creationId xmlns:a16="http://schemas.microsoft.com/office/drawing/2014/main" id="{25794F52-8AEC-42FC-A5FA-F93F15DE3727}"/>
                    </a:ext>
                  </a:extLst>
                </p:cNvPr>
                <p:cNvPicPr/>
                <p:nvPr/>
              </p:nvPicPr>
              <p:blipFill>
                <a:blip r:embed="rId6"/>
                <a:stretch>
                  <a:fillRect/>
                </a:stretch>
              </p:blipFill>
              <p:spPr>
                <a:xfrm>
                  <a:off x="3296163" y="4436947"/>
                  <a:ext cx="1800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6" name="Ink 5">
                  <a:extLst>
                    <a:ext uri="{FF2B5EF4-FFF2-40B4-BE49-F238E27FC236}">
                      <a16:creationId xmlns:a16="http://schemas.microsoft.com/office/drawing/2014/main" id="{8533EAB4-0C1E-439E-B2E3-C97C02B1CA05}"/>
                    </a:ext>
                  </a:extLst>
                </p14:cNvPr>
                <p14:cNvContentPartPr/>
                <p14:nvPr/>
              </p14:nvContentPartPr>
              <p14:xfrm>
                <a:off x="3304803" y="4445947"/>
                <a:ext cx="360" cy="360"/>
              </p14:xfrm>
            </p:contentPart>
          </mc:Choice>
          <mc:Fallback>
            <p:pic>
              <p:nvPicPr>
                <p:cNvPr id="6" name="Ink 5">
                  <a:extLst>
                    <a:ext uri="{FF2B5EF4-FFF2-40B4-BE49-F238E27FC236}">
                      <a16:creationId xmlns:a16="http://schemas.microsoft.com/office/drawing/2014/main" id="{8533EAB4-0C1E-439E-B2E3-C97C02B1CA05}"/>
                    </a:ext>
                  </a:extLst>
                </p:cNvPr>
                <p:cNvPicPr/>
                <p:nvPr/>
              </p:nvPicPr>
              <p:blipFill>
                <a:blip r:embed="rId6"/>
                <a:stretch>
                  <a:fillRect/>
                </a:stretch>
              </p:blipFill>
              <p:spPr>
                <a:xfrm>
                  <a:off x="3296163" y="4436947"/>
                  <a:ext cx="1800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9" name="Ink 8">
                  <a:extLst>
                    <a:ext uri="{FF2B5EF4-FFF2-40B4-BE49-F238E27FC236}">
                      <a16:creationId xmlns:a16="http://schemas.microsoft.com/office/drawing/2014/main" id="{E04637C3-1863-4ED8-B8E7-04CEAA3C8947}"/>
                    </a:ext>
                  </a:extLst>
                </p14:cNvPr>
                <p14:cNvContentPartPr/>
                <p14:nvPr/>
              </p14:nvContentPartPr>
              <p14:xfrm>
                <a:off x="3304803" y="4445947"/>
                <a:ext cx="360" cy="360"/>
              </p14:xfrm>
            </p:contentPart>
          </mc:Choice>
          <mc:Fallback>
            <p:pic>
              <p:nvPicPr>
                <p:cNvPr id="9" name="Ink 8">
                  <a:extLst>
                    <a:ext uri="{FF2B5EF4-FFF2-40B4-BE49-F238E27FC236}">
                      <a16:creationId xmlns:a16="http://schemas.microsoft.com/office/drawing/2014/main" id="{E04637C3-1863-4ED8-B8E7-04CEAA3C8947}"/>
                    </a:ext>
                  </a:extLst>
                </p:cNvPr>
                <p:cNvPicPr/>
                <p:nvPr/>
              </p:nvPicPr>
              <p:blipFill>
                <a:blip r:embed="rId6"/>
                <a:stretch>
                  <a:fillRect/>
                </a:stretch>
              </p:blipFill>
              <p:spPr>
                <a:xfrm>
                  <a:off x="3296163" y="4436947"/>
                  <a:ext cx="18000" cy="180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9">
            <p14:nvContentPartPr>
              <p14:cNvPr id="10" name="Ink 9">
                <a:extLst>
                  <a:ext uri="{FF2B5EF4-FFF2-40B4-BE49-F238E27FC236}">
                    <a16:creationId xmlns:a16="http://schemas.microsoft.com/office/drawing/2014/main" id="{0E59C71B-29C4-4A3A-B31B-CD77F99D53E4}"/>
                  </a:ext>
                </a:extLst>
              </p14:cNvPr>
              <p14:cNvContentPartPr/>
              <p14:nvPr/>
            </p14:nvContentPartPr>
            <p14:xfrm>
              <a:off x="3162243" y="4387267"/>
              <a:ext cx="360" cy="360"/>
            </p14:xfrm>
          </p:contentPart>
        </mc:Choice>
        <mc:Fallback>
          <p:pic>
            <p:nvPicPr>
              <p:cNvPr id="10" name="Ink 9">
                <a:extLst>
                  <a:ext uri="{FF2B5EF4-FFF2-40B4-BE49-F238E27FC236}">
                    <a16:creationId xmlns:a16="http://schemas.microsoft.com/office/drawing/2014/main" id="{0E59C71B-29C4-4A3A-B31B-CD77F99D53E4}"/>
                  </a:ext>
                </a:extLst>
              </p:cNvPr>
              <p:cNvPicPr/>
              <p:nvPr/>
            </p:nvPicPr>
            <p:blipFill>
              <a:blip r:embed="rId6"/>
              <a:stretch>
                <a:fillRect/>
              </a:stretch>
            </p:blipFill>
            <p:spPr>
              <a:xfrm>
                <a:off x="3153243" y="4378267"/>
                <a:ext cx="18000" cy="18000"/>
              </a:xfrm>
              <a:prstGeom prst="rect">
                <a:avLst/>
              </a:prstGeom>
            </p:spPr>
          </p:pic>
        </mc:Fallback>
      </mc:AlternateContent>
      <p:pic>
        <p:nvPicPr>
          <p:cNvPr id="14" name="Audio 13">
            <a:hlinkClick r:id="" action="ppaction://media"/>
            <a:extLst>
              <a:ext uri="{FF2B5EF4-FFF2-40B4-BE49-F238E27FC236}">
                <a16:creationId xmlns:a16="http://schemas.microsoft.com/office/drawing/2014/main" id="{4AD578A6-1FAF-416D-9AC3-648EDB8321E2}"/>
              </a:ext>
            </a:extLst>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479963708"/>
      </p:ext>
    </p:extLst>
  </p:cSld>
  <p:clrMapOvr>
    <a:masterClrMapping/>
  </p:clrMapOvr>
  <mc:AlternateContent xmlns:mc="http://schemas.openxmlformats.org/markup-compatibility/2006">
    <mc:Choice xmlns:p14="http://schemas.microsoft.com/office/powerpoint/2010/main" Requires="p14">
      <p:transition spd="slow" p14:dur="2000" advTm="149191"/>
    </mc:Choice>
    <mc:Fallback>
      <p:transition spd="slow" advTm="1491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1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Powers of a matrix</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Now, if </a:t>
            </a:r>
            <a:r>
              <a:rPr lang="en-US" i="1" dirty="0"/>
              <a:t>A</a:t>
            </a:r>
            <a:r>
              <a:rPr lang="en-US" dirty="0"/>
              <a:t> can be diagonalized,</a:t>
            </a:r>
            <a:br>
              <a:rPr lang="en-US" dirty="0"/>
            </a:br>
            <a:r>
              <a:rPr lang="en-US" dirty="0"/>
              <a:t>	then </a:t>
            </a:r>
            <a:r>
              <a:rPr lang="en-US" i="1" dirty="0">
                <a:latin typeface="Times New Roman" panose="02020603050405020304" pitchFamily="18" charset="0"/>
              </a:rPr>
              <a:t>A</a:t>
            </a:r>
            <a:r>
              <a:rPr lang="en-US" dirty="0">
                <a:latin typeface="Times New Roman" panose="02020603050405020304" pitchFamily="18" charset="0"/>
              </a:rPr>
              <a:t> = </a:t>
            </a:r>
            <a:r>
              <a:rPr lang="en-US" i="1" dirty="0">
                <a:latin typeface="Times New Roman" panose="02020603050405020304" pitchFamily="18" charset="0"/>
              </a:rPr>
              <a:t>UDU </a:t>
            </a:r>
            <a:r>
              <a:rPr lang="en-US" baseline="30000" dirty="0">
                <a:latin typeface="Times New Roman" panose="02020603050405020304" pitchFamily="18" charset="0"/>
              </a:rPr>
              <a:t>–1</a:t>
            </a:r>
          </a:p>
          <a:p>
            <a:pPr lvl="1"/>
            <a:r>
              <a:rPr lang="en-US" dirty="0"/>
              <a:t>In this case, note that</a:t>
            </a:r>
          </a:p>
          <a:p>
            <a:pPr marL="457200" lvl="1" indent="0">
              <a:buNone/>
            </a:pPr>
            <a:r>
              <a:rPr lang="en-US" i="1" dirty="0">
                <a:latin typeface="Times New Roman" panose="02020603050405020304" pitchFamily="18" charset="0"/>
              </a:rPr>
              <a:t>			        A</a:t>
            </a:r>
            <a:r>
              <a:rPr lang="en-US" baseline="30000" dirty="0">
                <a:latin typeface="Times New Roman" panose="02020603050405020304" pitchFamily="18" charset="0"/>
              </a:rPr>
              <a:t>2</a:t>
            </a:r>
            <a:r>
              <a:rPr lang="en-US" dirty="0">
                <a:latin typeface="Times New Roman" panose="02020603050405020304" pitchFamily="18" charset="0"/>
              </a:rPr>
              <a:t> 	= (</a:t>
            </a:r>
            <a:r>
              <a:rPr lang="en-US" i="1" dirty="0">
                <a:latin typeface="Times New Roman" panose="02020603050405020304" pitchFamily="18" charset="0"/>
              </a:rPr>
              <a:t>UDU </a:t>
            </a:r>
            <a:r>
              <a:rPr lang="en-US" baseline="30000" dirty="0">
                <a:latin typeface="Times New Roman" panose="02020603050405020304" pitchFamily="18" charset="0"/>
              </a:rPr>
              <a:t>–1</a:t>
            </a:r>
            <a:r>
              <a:rPr lang="en-US" dirty="0">
                <a:latin typeface="Times New Roman" panose="02020603050405020304" pitchFamily="18" charset="0"/>
              </a:rPr>
              <a:t>)</a:t>
            </a:r>
            <a:r>
              <a:rPr lang="en-US" baseline="30000" dirty="0">
                <a:latin typeface="Times New Roman" panose="02020603050405020304" pitchFamily="18" charset="0"/>
              </a:rPr>
              <a:t>2</a:t>
            </a:r>
          </a:p>
          <a:p>
            <a:pPr marL="457200" lvl="1" indent="0">
              <a:buNone/>
            </a:pPr>
            <a:r>
              <a:rPr lang="en-US" dirty="0">
                <a:latin typeface="Times New Roman" panose="02020603050405020304" pitchFamily="18" charset="0"/>
              </a:rPr>
              <a:t>				= (</a:t>
            </a:r>
            <a:r>
              <a:rPr lang="en-US" i="1" dirty="0">
                <a:latin typeface="Times New Roman" panose="02020603050405020304" pitchFamily="18" charset="0"/>
              </a:rPr>
              <a:t>UDU </a:t>
            </a:r>
            <a:r>
              <a:rPr lang="en-US" baseline="30000" dirty="0">
                <a:latin typeface="Times New Roman" panose="02020603050405020304" pitchFamily="18" charset="0"/>
              </a:rPr>
              <a:t>–1</a:t>
            </a:r>
            <a:r>
              <a:rPr lang="en-US" dirty="0">
                <a:latin typeface="Times New Roman" panose="02020603050405020304" pitchFamily="18" charset="0"/>
              </a:rPr>
              <a:t>)(</a:t>
            </a:r>
            <a:r>
              <a:rPr lang="en-US" i="1" dirty="0">
                <a:latin typeface="Times New Roman" panose="02020603050405020304" pitchFamily="18" charset="0"/>
              </a:rPr>
              <a:t>UDU </a:t>
            </a:r>
            <a:r>
              <a:rPr lang="en-US" baseline="30000" dirty="0">
                <a:latin typeface="Times New Roman" panose="02020603050405020304" pitchFamily="18" charset="0"/>
              </a:rPr>
              <a:t>–1</a:t>
            </a:r>
            <a:r>
              <a:rPr lang="en-US" dirty="0">
                <a:latin typeface="Times New Roman" panose="02020603050405020304" pitchFamily="18" charset="0"/>
              </a:rPr>
              <a:t>)</a:t>
            </a:r>
            <a:endParaRPr lang="en-US" baseline="30000" dirty="0">
              <a:latin typeface="Times New Roman" panose="02020603050405020304" pitchFamily="18" charset="0"/>
            </a:endParaRPr>
          </a:p>
          <a:p>
            <a:pPr marL="457200" lvl="1" indent="0">
              <a:buNone/>
            </a:pPr>
            <a:r>
              <a:rPr lang="en-US" dirty="0">
                <a:latin typeface="Times New Roman" panose="02020603050405020304" pitchFamily="18" charset="0"/>
              </a:rPr>
              <a:t>				= </a:t>
            </a:r>
            <a:r>
              <a:rPr lang="en-US" i="1" dirty="0">
                <a:latin typeface="Times New Roman" panose="02020603050405020304" pitchFamily="18" charset="0"/>
              </a:rPr>
              <a:t>UD</a:t>
            </a:r>
            <a:r>
              <a:rPr lang="en-US" dirty="0">
                <a:latin typeface="Times New Roman" panose="02020603050405020304" pitchFamily="18" charset="0"/>
              </a:rPr>
              <a:t> (</a:t>
            </a:r>
            <a:r>
              <a:rPr lang="en-US" i="1" dirty="0">
                <a:latin typeface="Times New Roman" panose="02020603050405020304" pitchFamily="18" charset="0"/>
              </a:rPr>
              <a:t>U </a:t>
            </a:r>
            <a:r>
              <a:rPr lang="en-US" baseline="30000" dirty="0">
                <a:latin typeface="Times New Roman" panose="02020603050405020304" pitchFamily="18" charset="0"/>
              </a:rPr>
              <a:t>–1</a:t>
            </a:r>
            <a:r>
              <a:rPr lang="en-US" i="1" dirty="0">
                <a:latin typeface="Times New Roman" panose="02020603050405020304" pitchFamily="18" charset="0"/>
              </a:rPr>
              <a:t>U</a:t>
            </a:r>
            <a:r>
              <a:rPr lang="en-US" dirty="0">
                <a:latin typeface="Times New Roman" panose="02020603050405020304" pitchFamily="18" charset="0"/>
              </a:rPr>
              <a:t>) </a:t>
            </a:r>
            <a:r>
              <a:rPr lang="en-US" i="1" dirty="0">
                <a:latin typeface="Times New Roman" panose="02020603050405020304" pitchFamily="18" charset="0"/>
              </a:rPr>
              <a:t>DU </a:t>
            </a:r>
            <a:r>
              <a:rPr lang="en-US" baseline="30000" dirty="0">
                <a:latin typeface="Times New Roman" panose="02020603050405020304" pitchFamily="18" charset="0"/>
              </a:rPr>
              <a:t>–1</a:t>
            </a:r>
            <a:endParaRPr lang="en-US" dirty="0">
              <a:latin typeface="Times New Roman" panose="02020603050405020304" pitchFamily="18" charset="0"/>
            </a:endParaRPr>
          </a:p>
          <a:p>
            <a:pPr lvl="1"/>
            <a:r>
              <a:rPr lang="en-US" dirty="0">
                <a:latin typeface="Times New Roman" panose="02020603050405020304" pitchFamily="18" charset="0"/>
              </a:rPr>
              <a:t>Note, however, </a:t>
            </a:r>
            <a:r>
              <a:rPr lang="en-US" i="1" dirty="0">
                <a:latin typeface="Times New Roman" panose="02020603050405020304" pitchFamily="18" charset="0"/>
              </a:rPr>
              <a:t>U</a:t>
            </a:r>
            <a:r>
              <a:rPr lang="en-US" baseline="30000" dirty="0">
                <a:latin typeface="Times New Roman" panose="02020603050405020304" pitchFamily="18" charset="0"/>
              </a:rPr>
              <a:t> –1</a:t>
            </a:r>
            <a:r>
              <a:rPr lang="en-US" i="1" dirty="0">
                <a:latin typeface="Times New Roman" panose="02020603050405020304" pitchFamily="18" charset="0"/>
              </a:rPr>
              <a:t>U = I</a:t>
            </a:r>
          </a:p>
          <a:p>
            <a:pPr marL="457200" lvl="1" indent="0">
              <a:buNone/>
            </a:pPr>
            <a:r>
              <a:rPr lang="en-US" sz="2200" dirty="0">
                <a:solidFill>
                  <a:prstClr val="white"/>
                </a:solidFill>
                <a:latin typeface="Times New Roman" panose="02020603050405020304" pitchFamily="18" charset="0"/>
              </a:rPr>
              <a:t>				= </a:t>
            </a:r>
            <a:r>
              <a:rPr lang="en-US" sz="2200" i="1" dirty="0">
                <a:solidFill>
                  <a:prstClr val="white"/>
                </a:solidFill>
                <a:latin typeface="Times New Roman" panose="02020603050405020304" pitchFamily="18" charset="0"/>
              </a:rPr>
              <a:t>UDDU </a:t>
            </a:r>
            <a:r>
              <a:rPr lang="en-US" sz="2200" baseline="30000" dirty="0">
                <a:solidFill>
                  <a:prstClr val="white"/>
                </a:solidFill>
                <a:latin typeface="Times New Roman" panose="02020603050405020304" pitchFamily="18" charset="0"/>
              </a:rPr>
              <a:t>–1</a:t>
            </a:r>
            <a:r>
              <a:rPr lang="en-US" sz="2000" dirty="0">
                <a:solidFill>
                  <a:prstClr val="white"/>
                </a:solidFill>
                <a:latin typeface="Times New Roman" panose="02020603050405020304" pitchFamily="18" charset="0"/>
              </a:rPr>
              <a:t> </a:t>
            </a:r>
          </a:p>
          <a:p>
            <a:pPr marL="457200" lvl="1" indent="0">
              <a:buNone/>
            </a:pPr>
            <a:r>
              <a:rPr lang="en-US" sz="2000" dirty="0">
                <a:solidFill>
                  <a:prstClr val="white"/>
                </a:solidFill>
                <a:latin typeface="Times New Roman" panose="02020603050405020304" pitchFamily="18" charset="0"/>
              </a:rPr>
              <a:t>				= </a:t>
            </a:r>
            <a:r>
              <a:rPr lang="en-US" sz="2000" i="1" dirty="0">
                <a:solidFill>
                  <a:prstClr val="white"/>
                </a:solidFill>
                <a:latin typeface="Times New Roman" panose="02020603050405020304" pitchFamily="18" charset="0"/>
              </a:rPr>
              <a:t>UD</a:t>
            </a:r>
            <a:r>
              <a:rPr lang="en-US" sz="2000" baseline="30000" dirty="0">
                <a:solidFill>
                  <a:prstClr val="white"/>
                </a:solidFill>
                <a:latin typeface="Times New Roman" panose="02020603050405020304" pitchFamily="18" charset="0"/>
              </a:rPr>
              <a:t>2</a:t>
            </a:r>
            <a:r>
              <a:rPr lang="en-US" sz="2000" i="1" dirty="0">
                <a:solidFill>
                  <a:prstClr val="white"/>
                </a:solidFill>
                <a:latin typeface="Times New Roman" panose="02020603050405020304" pitchFamily="18" charset="0"/>
              </a:rPr>
              <a:t>U </a:t>
            </a:r>
            <a:r>
              <a:rPr lang="en-US" sz="2000" baseline="30000" dirty="0">
                <a:solidFill>
                  <a:prstClr val="white"/>
                </a:solidFill>
                <a:latin typeface="Times New Roman" panose="02020603050405020304" pitchFamily="18" charset="0"/>
              </a:rPr>
              <a:t>–1</a:t>
            </a:r>
            <a:endParaRPr lang="en-US" baseline="30000" dirty="0">
              <a:latin typeface="Times New Roman" panose="02020603050405020304" pitchFamily="18" charset="0"/>
            </a:endParaRPr>
          </a:p>
          <a:p>
            <a:pPr lvl="1"/>
            <a:endParaRPr lang="en-US" dirty="0"/>
          </a:p>
        </p:txBody>
      </p:sp>
      <p:sp>
        <p:nvSpPr>
          <p:cNvPr id="4" name="Footer Placeholder 3"/>
          <p:cNvSpPr>
            <a:spLocks noGrp="1"/>
          </p:cNvSpPr>
          <p:nvPr>
            <p:ph type="ftr" sz="quarter" idx="11"/>
          </p:nvPr>
        </p:nvSpPr>
        <p:spPr/>
        <p:txBody>
          <a:bodyPr/>
          <a:lstStyle/>
          <a:p>
            <a:r>
              <a:rPr lang="en-US"/>
              <a:t>Powers of matrices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4</a:t>
            </a:fld>
            <a:endParaRPr lang="en-CA"/>
          </a:p>
        </p:txBody>
      </p:sp>
      <p:grpSp>
        <p:nvGrpSpPr>
          <p:cNvPr id="9" name="Group 8">
            <a:extLst>
              <a:ext uri="{FF2B5EF4-FFF2-40B4-BE49-F238E27FC236}">
                <a16:creationId xmlns:a16="http://schemas.microsoft.com/office/drawing/2014/main" id="{87F95012-4A07-4C2A-B19A-086209DF2751}"/>
              </a:ext>
            </a:extLst>
          </p:cNvPr>
          <p:cNvGrpSpPr/>
          <p:nvPr/>
        </p:nvGrpSpPr>
        <p:grpSpPr>
          <a:xfrm>
            <a:off x="972905" y="1769707"/>
            <a:ext cx="360" cy="360"/>
            <a:chOff x="972905" y="1769707"/>
            <a:chExt cx="360" cy="360"/>
          </a:xfrm>
        </p:grpSpPr>
        <mc:AlternateContent xmlns:mc="http://schemas.openxmlformats.org/markup-compatibility/2006">
          <mc:Choice xmlns:p14="http://schemas.microsoft.com/office/powerpoint/2010/main" Requires="p14">
            <p:contentPart p14:bwMode="auto" r:id="rId5">
              <p14:nvContentPartPr>
                <p14:cNvPr id="5" name="Ink 4">
                  <a:extLst>
                    <a:ext uri="{FF2B5EF4-FFF2-40B4-BE49-F238E27FC236}">
                      <a16:creationId xmlns:a16="http://schemas.microsoft.com/office/drawing/2014/main" id="{C670CB04-EDD3-469A-A4D0-6431E5023450}"/>
                    </a:ext>
                  </a:extLst>
                </p14:cNvPr>
                <p14:cNvContentPartPr/>
                <p14:nvPr/>
              </p14:nvContentPartPr>
              <p14:xfrm>
                <a:off x="972905" y="1769707"/>
                <a:ext cx="360" cy="360"/>
              </p14:xfrm>
            </p:contentPart>
          </mc:Choice>
          <mc:Fallback>
            <p:pic>
              <p:nvPicPr>
                <p:cNvPr id="5" name="Ink 4">
                  <a:extLst>
                    <a:ext uri="{FF2B5EF4-FFF2-40B4-BE49-F238E27FC236}">
                      <a16:creationId xmlns:a16="http://schemas.microsoft.com/office/drawing/2014/main" id="{C670CB04-EDD3-469A-A4D0-6431E5023450}"/>
                    </a:ext>
                  </a:extLst>
                </p:cNvPr>
                <p:cNvPicPr/>
                <p:nvPr/>
              </p:nvPicPr>
              <p:blipFill>
                <a:blip r:embed="rId6"/>
                <a:stretch>
                  <a:fillRect/>
                </a:stretch>
              </p:blipFill>
              <p:spPr>
                <a:xfrm>
                  <a:off x="963905" y="1761067"/>
                  <a:ext cx="1800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6" name="Ink 5">
                  <a:extLst>
                    <a:ext uri="{FF2B5EF4-FFF2-40B4-BE49-F238E27FC236}">
                      <a16:creationId xmlns:a16="http://schemas.microsoft.com/office/drawing/2014/main" id="{105CF9B1-5EE0-4A19-AFD2-FEAC4D057AF9}"/>
                    </a:ext>
                  </a:extLst>
                </p14:cNvPr>
                <p14:cNvContentPartPr/>
                <p14:nvPr/>
              </p14:nvContentPartPr>
              <p14:xfrm>
                <a:off x="972905" y="1769707"/>
                <a:ext cx="360" cy="360"/>
              </p14:xfrm>
            </p:contentPart>
          </mc:Choice>
          <mc:Fallback>
            <p:pic>
              <p:nvPicPr>
                <p:cNvPr id="6" name="Ink 5">
                  <a:extLst>
                    <a:ext uri="{FF2B5EF4-FFF2-40B4-BE49-F238E27FC236}">
                      <a16:creationId xmlns:a16="http://schemas.microsoft.com/office/drawing/2014/main" id="{105CF9B1-5EE0-4A19-AFD2-FEAC4D057AF9}"/>
                    </a:ext>
                  </a:extLst>
                </p:cNvPr>
                <p:cNvPicPr/>
                <p:nvPr/>
              </p:nvPicPr>
              <p:blipFill>
                <a:blip r:embed="rId6"/>
                <a:stretch>
                  <a:fillRect/>
                </a:stretch>
              </p:blipFill>
              <p:spPr>
                <a:xfrm>
                  <a:off x="963905" y="1761067"/>
                  <a:ext cx="18000" cy="180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8">
            <p14:nvContentPartPr>
              <p14:cNvPr id="10" name="Ink 9">
                <a:extLst>
                  <a:ext uri="{FF2B5EF4-FFF2-40B4-BE49-F238E27FC236}">
                    <a16:creationId xmlns:a16="http://schemas.microsoft.com/office/drawing/2014/main" id="{4640F13A-0B4D-4776-8513-49799D089E26}"/>
                  </a:ext>
                </a:extLst>
              </p14:cNvPr>
              <p14:cNvContentPartPr/>
              <p14:nvPr/>
            </p14:nvContentPartPr>
            <p14:xfrm>
              <a:off x="1652225" y="2566747"/>
              <a:ext cx="360" cy="9000"/>
            </p14:xfrm>
          </p:contentPart>
        </mc:Choice>
        <mc:Fallback>
          <p:pic>
            <p:nvPicPr>
              <p:cNvPr id="10" name="Ink 9">
                <a:extLst>
                  <a:ext uri="{FF2B5EF4-FFF2-40B4-BE49-F238E27FC236}">
                    <a16:creationId xmlns:a16="http://schemas.microsoft.com/office/drawing/2014/main" id="{4640F13A-0B4D-4776-8513-49799D089E26}"/>
                  </a:ext>
                </a:extLst>
              </p:cNvPr>
              <p:cNvPicPr/>
              <p:nvPr/>
            </p:nvPicPr>
            <p:blipFill>
              <a:blip r:embed="rId9"/>
              <a:stretch>
                <a:fillRect/>
              </a:stretch>
            </p:blipFill>
            <p:spPr>
              <a:xfrm>
                <a:off x="1643585" y="2557747"/>
                <a:ext cx="18000" cy="2664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11" name="Ink 10">
                <a:extLst>
                  <a:ext uri="{FF2B5EF4-FFF2-40B4-BE49-F238E27FC236}">
                    <a16:creationId xmlns:a16="http://schemas.microsoft.com/office/drawing/2014/main" id="{86E90F6E-7276-4DA2-AD34-905211FB2C4F}"/>
                  </a:ext>
                </a:extLst>
              </p14:cNvPr>
              <p14:cNvContentPartPr/>
              <p14:nvPr/>
            </p14:nvContentPartPr>
            <p14:xfrm>
              <a:off x="1335065" y="2527507"/>
              <a:ext cx="7200" cy="22680"/>
            </p14:xfrm>
          </p:contentPart>
        </mc:Choice>
        <mc:Fallback>
          <p:pic>
            <p:nvPicPr>
              <p:cNvPr id="11" name="Ink 10">
                <a:extLst>
                  <a:ext uri="{FF2B5EF4-FFF2-40B4-BE49-F238E27FC236}">
                    <a16:creationId xmlns:a16="http://schemas.microsoft.com/office/drawing/2014/main" id="{86E90F6E-7276-4DA2-AD34-905211FB2C4F}"/>
                  </a:ext>
                </a:extLst>
              </p:cNvPr>
              <p:cNvPicPr/>
              <p:nvPr/>
            </p:nvPicPr>
            <p:blipFill>
              <a:blip r:embed="rId11"/>
              <a:stretch>
                <a:fillRect/>
              </a:stretch>
            </p:blipFill>
            <p:spPr>
              <a:xfrm>
                <a:off x="1326425" y="2518507"/>
                <a:ext cx="24840" cy="4032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12" name="Ink 11">
                <a:extLst>
                  <a:ext uri="{FF2B5EF4-FFF2-40B4-BE49-F238E27FC236}">
                    <a16:creationId xmlns:a16="http://schemas.microsoft.com/office/drawing/2014/main" id="{17BB3678-EAD8-446B-99DD-3EECBB06DF8F}"/>
                  </a:ext>
                </a:extLst>
              </p14:cNvPr>
              <p14:cNvContentPartPr/>
              <p14:nvPr/>
            </p14:nvContentPartPr>
            <p14:xfrm>
              <a:off x="2533145" y="2524627"/>
              <a:ext cx="360" cy="360"/>
            </p14:xfrm>
          </p:contentPart>
        </mc:Choice>
        <mc:Fallback>
          <p:pic>
            <p:nvPicPr>
              <p:cNvPr id="12" name="Ink 11">
                <a:extLst>
                  <a:ext uri="{FF2B5EF4-FFF2-40B4-BE49-F238E27FC236}">
                    <a16:creationId xmlns:a16="http://schemas.microsoft.com/office/drawing/2014/main" id="{17BB3678-EAD8-446B-99DD-3EECBB06DF8F}"/>
                  </a:ext>
                </a:extLst>
              </p:cNvPr>
              <p:cNvPicPr/>
              <p:nvPr/>
            </p:nvPicPr>
            <p:blipFill>
              <a:blip r:embed="rId6"/>
              <a:stretch>
                <a:fillRect/>
              </a:stretch>
            </p:blipFill>
            <p:spPr>
              <a:xfrm>
                <a:off x="2524505" y="2515987"/>
                <a:ext cx="18000" cy="18000"/>
              </a:xfrm>
              <a:prstGeom prst="rect">
                <a:avLst/>
              </a:prstGeom>
            </p:spPr>
          </p:pic>
        </mc:Fallback>
      </mc:AlternateContent>
      <p:pic>
        <p:nvPicPr>
          <p:cNvPr id="13" name="Audio 12">
            <a:hlinkClick r:id="" action="ppaction://media"/>
            <a:extLst>
              <a:ext uri="{FF2B5EF4-FFF2-40B4-BE49-F238E27FC236}">
                <a16:creationId xmlns:a16="http://schemas.microsoft.com/office/drawing/2014/main" id="{C53344CE-1B50-4A95-954B-27866ED31EE8}"/>
              </a:ext>
            </a:extLst>
          </p:cNvPr>
          <p:cNvPicPr>
            <a:picLocks noChangeAspect="1"/>
          </p:cNvPicPr>
          <p:nvPr>
            <a:audioFile r:link="rId3"/>
            <p:extLst>
              <p:ext uri="{DAA4B4D4-6D71-4841-9C94-3DE7FCFB9230}">
                <p14:media xmlns:p14="http://schemas.microsoft.com/office/powerpoint/2010/main" r:embed="rId2"/>
              </p:ext>
            </p:extLst>
          </p:nvPr>
        </p:nvPicPr>
        <p:blipFill>
          <a:blip r:embed="rId13"/>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825860858"/>
      </p:ext>
    </p:extLst>
  </p:cSld>
  <p:clrMapOvr>
    <a:masterClrMapping/>
  </p:clrMapOvr>
  <mc:AlternateContent xmlns:mc="http://schemas.openxmlformats.org/markup-compatibility/2006">
    <mc:Choice xmlns:p14="http://schemas.microsoft.com/office/powerpoint/2010/main" Requires="p14">
      <p:transition spd="slow" p14:dur="2000" advTm="109852"/>
    </mc:Choice>
    <mc:Fallback>
      <p:transition spd="slow" advTm="1098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1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Powers of a matrix</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general, therefore, if </a:t>
            </a:r>
            <a:r>
              <a:rPr lang="en-US" i="1" dirty="0">
                <a:latin typeface="Times New Roman" panose="02020603050405020304" pitchFamily="18" charset="0"/>
              </a:rPr>
              <a:t>A</a:t>
            </a:r>
            <a:r>
              <a:rPr lang="en-US" dirty="0">
                <a:latin typeface="Times New Roman" panose="02020603050405020304" pitchFamily="18" charset="0"/>
              </a:rPr>
              <a:t> = </a:t>
            </a:r>
            <a:r>
              <a:rPr lang="en-US" i="1" dirty="0">
                <a:latin typeface="Times New Roman" panose="02020603050405020304" pitchFamily="18" charset="0"/>
              </a:rPr>
              <a:t>UDU </a:t>
            </a:r>
            <a:r>
              <a:rPr lang="en-US" baseline="30000" dirty="0">
                <a:latin typeface="Times New Roman" panose="02020603050405020304" pitchFamily="18" charset="0"/>
              </a:rPr>
              <a:t>–1</a:t>
            </a:r>
            <a:r>
              <a:rPr lang="en-US" dirty="0">
                <a:latin typeface="Times New Roman" panose="02020603050405020304" pitchFamily="18" charset="0"/>
              </a:rPr>
              <a:t>,</a:t>
            </a:r>
            <a:br>
              <a:rPr lang="en-US" dirty="0">
                <a:latin typeface="Times New Roman" panose="02020603050405020304" pitchFamily="18" charset="0"/>
              </a:rPr>
            </a:br>
            <a:r>
              <a:rPr lang="en-US" dirty="0">
                <a:latin typeface="Times New Roman" panose="02020603050405020304" pitchFamily="18" charset="0"/>
              </a:rPr>
              <a:t>	it follows that:</a:t>
            </a:r>
            <a:endParaRPr lang="en-US" baseline="30000" dirty="0">
              <a:latin typeface="Times New Roman" panose="02020603050405020304" pitchFamily="18" charset="0"/>
            </a:endParaRPr>
          </a:p>
          <a:p>
            <a:pPr marL="457200" lvl="1" indent="0">
              <a:buNone/>
            </a:pPr>
            <a:r>
              <a:rPr lang="en-US" i="1" dirty="0">
                <a:latin typeface="Times New Roman" panose="02020603050405020304" pitchFamily="18" charset="0"/>
              </a:rPr>
              <a:t>			         A</a:t>
            </a:r>
            <a:r>
              <a:rPr lang="en-US" i="1" baseline="30000" dirty="0">
                <a:latin typeface="Times New Roman" panose="02020603050405020304" pitchFamily="18" charset="0"/>
              </a:rPr>
              <a:t>n</a:t>
            </a:r>
            <a:r>
              <a:rPr lang="en-US" dirty="0">
                <a:latin typeface="Times New Roman" panose="02020603050405020304" pitchFamily="18" charset="0"/>
              </a:rPr>
              <a:t> 	= </a:t>
            </a:r>
            <a:r>
              <a:rPr lang="en-US" sz="2000" i="1" dirty="0" err="1">
                <a:solidFill>
                  <a:prstClr val="white"/>
                </a:solidFill>
                <a:latin typeface="Times New Roman" panose="02020603050405020304" pitchFamily="18" charset="0"/>
              </a:rPr>
              <a:t>UD</a:t>
            </a:r>
            <a:r>
              <a:rPr lang="en-US" sz="2000" i="1" baseline="30000" dirty="0" err="1">
                <a:solidFill>
                  <a:prstClr val="white"/>
                </a:solidFill>
                <a:latin typeface="Times New Roman" panose="02020603050405020304" pitchFamily="18" charset="0"/>
              </a:rPr>
              <a:t>n</a:t>
            </a:r>
            <a:r>
              <a:rPr lang="en-US" sz="2000" i="1" dirty="0" err="1">
                <a:solidFill>
                  <a:prstClr val="white"/>
                </a:solidFill>
                <a:latin typeface="Times New Roman" panose="02020603050405020304" pitchFamily="18" charset="0"/>
              </a:rPr>
              <a:t>U</a:t>
            </a:r>
            <a:r>
              <a:rPr lang="en-US" sz="2000" i="1" dirty="0">
                <a:solidFill>
                  <a:prstClr val="white"/>
                </a:solidFill>
                <a:latin typeface="Times New Roman" panose="02020603050405020304" pitchFamily="18" charset="0"/>
              </a:rPr>
              <a:t> </a:t>
            </a:r>
            <a:r>
              <a:rPr lang="en-US" sz="2000" baseline="30000" dirty="0">
                <a:solidFill>
                  <a:prstClr val="white"/>
                </a:solidFill>
                <a:latin typeface="Times New Roman" panose="02020603050405020304" pitchFamily="18" charset="0"/>
              </a:rPr>
              <a:t>–1</a:t>
            </a:r>
            <a:endParaRPr lang="en-US" baseline="30000" dirty="0">
              <a:latin typeface="Times New Roman" panose="02020603050405020304" pitchFamily="18" charset="0"/>
            </a:endParaRPr>
          </a:p>
          <a:p>
            <a:r>
              <a:rPr lang="en-US" dirty="0"/>
              <a:t>What are the benefits?</a:t>
            </a:r>
          </a:p>
          <a:p>
            <a:pPr lvl="1"/>
            <a:r>
              <a:rPr lang="en-US" dirty="0"/>
              <a:t>Calculating a diagonal matrix to the </a:t>
            </a:r>
            <a:r>
              <a:rPr lang="en-US" i="1" dirty="0"/>
              <a:t>n</a:t>
            </a:r>
            <a:r>
              <a:rPr lang="en-US" baseline="30000" dirty="0"/>
              <a:t>th</a:t>
            </a:r>
            <a:r>
              <a:rPr lang="en-US" dirty="0"/>
              <a:t> power is trivial:</a:t>
            </a:r>
          </a:p>
          <a:p>
            <a:pPr lvl="2"/>
            <a:r>
              <a:rPr lang="en-US" dirty="0"/>
              <a:t>It simply requires us to raise each diagonal entry to the power </a:t>
            </a:r>
            <a:r>
              <a:rPr lang="en-US" i="1" dirty="0"/>
              <a:t>n</a:t>
            </a:r>
            <a:endParaRPr lang="en-US" dirty="0"/>
          </a:p>
          <a:p>
            <a:pPr lvl="1"/>
            <a:r>
              <a:rPr lang="en-US" dirty="0"/>
              <a:t>If all the eigenvalues are non-zero, the matrix is invertible, and</a:t>
            </a:r>
          </a:p>
          <a:p>
            <a:pPr marL="457200" lvl="1" indent="0">
              <a:buNone/>
            </a:pPr>
            <a:r>
              <a:rPr lang="en-US" i="1" dirty="0">
                <a:latin typeface="Times New Roman" panose="02020603050405020304" pitchFamily="18" charset="0"/>
              </a:rPr>
              <a:t>			       A</a:t>
            </a:r>
            <a:r>
              <a:rPr lang="en-US" sz="2400" baseline="30000" dirty="0">
                <a:solidFill>
                  <a:prstClr val="white"/>
                </a:solidFill>
                <a:latin typeface="Times New Roman" panose="02020603050405020304" pitchFamily="18" charset="0"/>
              </a:rPr>
              <a:t>–1</a:t>
            </a:r>
            <a:r>
              <a:rPr lang="en-US" dirty="0">
                <a:latin typeface="Times New Roman" panose="02020603050405020304" pitchFamily="18" charset="0"/>
              </a:rPr>
              <a:t> 	= </a:t>
            </a:r>
            <a:r>
              <a:rPr lang="en-US" sz="2000" i="1" dirty="0">
                <a:solidFill>
                  <a:prstClr val="white"/>
                </a:solidFill>
                <a:latin typeface="Times New Roman" panose="02020603050405020304" pitchFamily="18" charset="0"/>
              </a:rPr>
              <a:t>UD </a:t>
            </a:r>
            <a:r>
              <a:rPr lang="en-US" sz="2000" baseline="30000" dirty="0">
                <a:solidFill>
                  <a:prstClr val="white"/>
                </a:solidFill>
                <a:latin typeface="Times New Roman" panose="02020603050405020304" pitchFamily="18" charset="0"/>
              </a:rPr>
              <a:t>–1</a:t>
            </a:r>
            <a:r>
              <a:rPr lang="en-US" sz="2000" i="1" dirty="0">
                <a:solidFill>
                  <a:prstClr val="white"/>
                </a:solidFill>
                <a:latin typeface="Times New Roman" panose="02020603050405020304" pitchFamily="18" charset="0"/>
              </a:rPr>
              <a:t>U </a:t>
            </a:r>
            <a:r>
              <a:rPr lang="en-US" sz="2000" baseline="30000" dirty="0">
                <a:solidFill>
                  <a:prstClr val="white"/>
                </a:solidFill>
                <a:latin typeface="Times New Roman" panose="02020603050405020304" pitchFamily="18" charset="0"/>
              </a:rPr>
              <a:t>–1</a:t>
            </a:r>
            <a:endParaRPr lang="en-US" baseline="30000" dirty="0">
              <a:latin typeface="Times New Roman" panose="02020603050405020304" pitchFamily="18" charset="0"/>
            </a:endParaRPr>
          </a:p>
          <a:p>
            <a:pPr lvl="1"/>
            <a:endParaRPr lang="en-US" dirty="0"/>
          </a:p>
          <a:p>
            <a:pPr lvl="1"/>
            <a:endParaRPr lang="en-US" dirty="0"/>
          </a:p>
        </p:txBody>
      </p:sp>
      <p:sp>
        <p:nvSpPr>
          <p:cNvPr id="4" name="Footer Placeholder 3"/>
          <p:cNvSpPr>
            <a:spLocks noGrp="1"/>
          </p:cNvSpPr>
          <p:nvPr>
            <p:ph type="ftr" sz="quarter" idx="11"/>
          </p:nvPr>
        </p:nvSpPr>
        <p:spPr/>
        <p:txBody>
          <a:bodyPr/>
          <a:lstStyle/>
          <a:p>
            <a:r>
              <a:rPr lang="en-US"/>
              <a:t>Powers of matrices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5</a:t>
            </a:fld>
            <a:endParaRPr lang="en-CA"/>
          </a:p>
        </p:txBody>
      </p:sp>
      <p:pic>
        <p:nvPicPr>
          <p:cNvPr id="6" name="Audio 5">
            <a:hlinkClick r:id="" action="ppaction://media"/>
            <a:extLst>
              <a:ext uri="{FF2B5EF4-FFF2-40B4-BE49-F238E27FC236}">
                <a16:creationId xmlns:a16="http://schemas.microsoft.com/office/drawing/2014/main" id="{74484564-5AB2-4DCD-838E-95B456FEA178}"/>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243397915"/>
      </p:ext>
    </p:extLst>
  </p:cSld>
  <p:clrMapOvr>
    <a:masterClrMapping/>
  </p:clrMapOvr>
  <mc:AlternateContent xmlns:mc="http://schemas.openxmlformats.org/markup-compatibility/2006">
    <mc:Choice xmlns:p14="http://schemas.microsoft.com/office/powerpoint/2010/main" Requires="p14">
      <p:transition spd="slow" p14:dur="2000" advTm="101399"/>
    </mc:Choice>
    <mc:Fallback>
      <p:transition spd="slow" advTm="1013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Powers of a matrix</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For example, consider the following symmetric matrix:</a:t>
            </a:r>
          </a:p>
          <a:p>
            <a:endParaRPr lang="en-US" dirty="0"/>
          </a:p>
          <a:p>
            <a:endParaRPr lang="en-US" dirty="0"/>
          </a:p>
          <a:p>
            <a:endParaRPr lang="en-US" dirty="0"/>
          </a:p>
          <a:p>
            <a:endParaRPr lang="en-US" dirty="0"/>
          </a:p>
          <a:p>
            <a:endParaRPr lang="en-US" dirty="0"/>
          </a:p>
          <a:p>
            <a:r>
              <a:rPr lang="en-US" dirty="0"/>
              <a:t>Calculate </a:t>
            </a:r>
            <a:r>
              <a:rPr lang="en-US" i="1" dirty="0">
                <a:latin typeface="Times New Roman" panose="02020603050405020304" pitchFamily="18" charset="0"/>
              </a:rPr>
              <a:t>A</a:t>
            </a:r>
            <a:r>
              <a:rPr lang="en-US" baseline="30000" dirty="0">
                <a:latin typeface="Times New Roman" panose="02020603050405020304" pitchFamily="18" charset="0"/>
              </a:rPr>
              <a:t>10</a:t>
            </a:r>
            <a:r>
              <a:rPr lang="en-US" b="1" dirty="0">
                <a:latin typeface="Times New Roman" panose="02020603050405020304" pitchFamily="18" charset="0"/>
              </a:rPr>
              <a:t>u</a:t>
            </a:r>
            <a:r>
              <a:rPr lang="en-US" baseline="-25000" dirty="0">
                <a:latin typeface="Times New Roman" panose="02020603050405020304" pitchFamily="18" charset="0"/>
              </a:rPr>
              <a:t>0</a:t>
            </a:r>
            <a:r>
              <a:rPr lang="en-US" dirty="0"/>
              <a:t> for  </a:t>
            </a:r>
          </a:p>
        </p:txBody>
      </p:sp>
      <p:sp>
        <p:nvSpPr>
          <p:cNvPr id="4" name="Footer Placeholder 3"/>
          <p:cNvSpPr>
            <a:spLocks noGrp="1"/>
          </p:cNvSpPr>
          <p:nvPr>
            <p:ph type="ftr" sz="quarter" idx="11"/>
          </p:nvPr>
        </p:nvSpPr>
        <p:spPr/>
        <p:txBody>
          <a:bodyPr/>
          <a:lstStyle/>
          <a:p>
            <a:r>
              <a:rPr lang="en-US"/>
              <a:t>Powers of matrices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6</a:t>
            </a:fld>
            <a:endParaRPr lang="en-CA"/>
          </a:p>
        </p:txBody>
      </p:sp>
      <p:graphicFrame>
        <p:nvGraphicFramePr>
          <p:cNvPr id="5" name="Object 4">
            <a:extLst>
              <a:ext uri="{FF2B5EF4-FFF2-40B4-BE49-F238E27FC236}">
                <a16:creationId xmlns:a16="http://schemas.microsoft.com/office/drawing/2014/main" id="{A94E755A-A11F-4474-8D9F-FBAB29725F59}"/>
              </a:ext>
            </a:extLst>
          </p:cNvPr>
          <p:cNvGraphicFramePr>
            <a:graphicFrameLocks noChangeAspect="1"/>
          </p:cNvGraphicFramePr>
          <p:nvPr>
            <p:extLst>
              <p:ext uri="{D42A27DB-BD31-4B8C-83A1-F6EECF244321}">
                <p14:modId xmlns:p14="http://schemas.microsoft.com/office/powerpoint/2010/main" val="1719534723"/>
              </p:ext>
            </p:extLst>
          </p:nvPr>
        </p:nvGraphicFramePr>
        <p:xfrm>
          <a:off x="2883853" y="2049463"/>
          <a:ext cx="3222625" cy="1908175"/>
        </p:xfrm>
        <a:graphic>
          <a:graphicData uri="http://schemas.openxmlformats.org/presentationml/2006/ole">
            <mc:AlternateContent xmlns:mc="http://schemas.openxmlformats.org/markup-compatibility/2006">
              <mc:Choice xmlns:v="urn:schemas-microsoft-com:vml" Requires="v">
                <p:oleObj name="Equation" r:id="rId5" imgW="1650960" imgH="977760" progId="Equation.DSMT4">
                  <p:embed/>
                </p:oleObj>
              </mc:Choice>
              <mc:Fallback>
                <p:oleObj name="Equation" r:id="rId5" imgW="1650960" imgH="977760" progId="Equation.DSMT4">
                  <p:embed/>
                  <p:pic>
                    <p:nvPicPr>
                      <p:cNvPr id="0" name=""/>
                      <p:cNvPicPr/>
                      <p:nvPr/>
                    </p:nvPicPr>
                    <p:blipFill>
                      <a:blip r:embed="rId6"/>
                      <a:stretch>
                        <a:fillRect/>
                      </a:stretch>
                    </p:blipFill>
                    <p:spPr>
                      <a:xfrm>
                        <a:off x="2883853" y="2049463"/>
                        <a:ext cx="3222625" cy="1908175"/>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0D9F6C24-474C-43C8-A7EE-77674EB64313}"/>
              </a:ext>
            </a:extLst>
          </p:cNvPr>
          <p:cNvGraphicFramePr>
            <a:graphicFrameLocks noChangeAspect="1"/>
          </p:cNvGraphicFramePr>
          <p:nvPr>
            <p:extLst>
              <p:ext uri="{D42A27DB-BD31-4B8C-83A1-F6EECF244321}">
                <p14:modId xmlns:p14="http://schemas.microsoft.com/office/powerpoint/2010/main" val="237412021"/>
              </p:ext>
            </p:extLst>
          </p:nvPr>
        </p:nvGraphicFramePr>
        <p:xfrm>
          <a:off x="3689350" y="4303713"/>
          <a:ext cx="1290638" cy="1908175"/>
        </p:xfrm>
        <a:graphic>
          <a:graphicData uri="http://schemas.openxmlformats.org/presentationml/2006/ole">
            <mc:AlternateContent xmlns:mc="http://schemas.openxmlformats.org/markup-compatibility/2006">
              <mc:Choice xmlns:v="urn:schemas-microsoft-com:vml" Requires="v">
                <p:oleObj name="Equation" r:id="rId7" imgW="660240" imgH="977760" progId="Equation.DSMT4">
                  <p:embed/>
                </p:oleObj>
              </mc:Choice>
              <mc:Fallback>
                <p:oleObj name="Equation" r:id="rId7" imgW="660240" imgH="977760" progId="Equation.DSMT4">
                  <p:embed/>
                  <p:pic>
                    <p:nvPicPr>
                      <p:cNvPr id="5" name="Object 4">
                        <a:extLst>
                          <a:ext uri="{FF2B5EF4-FFF2-40B4-BE49-F238E27FC236}">
                            <a16:creationId xmlns:a16="http://schemas.microsoft.com/office/drawing/2014/main" id="{A94E755A-A11F-4474-8D9F-FBAB29725F59}"/>
                          </a:ext>
                        </a:extLst>
                      </p:cNvPr>
                      <p:cNvPicPr/>
                      <p:nvPr/>
                    </p:nvPicPr>
                    <p:blipFill>
                      <a:blip r:embed="rId8"/>
                      <a:stretch>
                        <a:fillRect/>
                      </a:stretch>
                    </p:blipFill>
                    <p:spPr>
                      <a:xfrm>
                        <a:off x="3689350" y="4303713"/>
                        <a:ext cx="1290638" cy="1908175"/>
                      </a:xfrm>
                      <a:prstGeom prst="rect">
                        <a:avLst/>
                      </a:prstGeom>
                    </p:spPr>
                  </p:pic>
                </p:oleObj>
              </mc:Fallback>
            </mc:AlternateContent>
          </a:graphicData>
        </a:graphic>
      </p:graphicFrame>
      <p:pic>
        <p:nvPicPr>
          <p:cNvPr id="6" name="Audio 5">
            <a:hlinkClick r:id="" action="ppaction://media"/>
            <a:extLst>
              <a:ext uri="{FF2B5EF4-FFF2-40B4-BE49-F238E27FC236}">
                <a16:creationId xmlns:a16="http://schemas.microsoft.com/office/drawing/2014/main" id="{A69A1244-C096-4297-A983-9CA8EFAAB69F}"/>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334123361"/>
      </p:ext>
    </p:extLst>
  </p:cSld>
  <p:clrMapOvr>
    <a:masterClrMapping/>
  </p:clrMapOvr>
  <mc:AlternateContent xmlns:mc="http://schemas.openxmlformats.org/markup-compatibility/2006">
    <mc:Choice xmlns:p14="http://schemas.microsoft.com/office/powerpoint/2010/main" Requires="p14">
      <p:transition spd="slow" p14:dur="2000" advTm="31847"/>
    </mc:Choice>
    <mc:Fallback>
      <p:transition spd="slow" advTm="318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Powers of a matrix</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We find that</a:t>
            </a:r>
          </a:p>
          <a:p>
            <a:endParaRPr lang="en-US" dirty="0"/>
          </a:p>
          <a:p>
            <a:endParaRPr lang="en-US" dirty="0"/>
          </a:p>
          <a:p>
            <a:endParaRPr lang="en-US" dirty="0"/>
          </a:p>
          <a:p>
            <a:endParaRPr lang="en-US" dirty="0"/>
          </a:p>
          <a:p>
            <a:endParaRPr lang="en-US" dirty="0"/>
          </a:p>
          <a:p>
            <a:r>
              <a:rPr lang="en-US" dirty="0"/>
              <a:t>Thus, </a:t>
            </a:r>
          </a:p>
        </p:txBody>
      </p:sp>
      <p:sp>
        <p:nvSpPr>
          <p:cNvPr id="4" name="Footer Placeholder 3"/>
          <p:cNvSpPr>
            <a:spLocks noGrp="1"/>
          </p:cNvSpPr>
          <p:nvPr>
            <p:ph type="ftr" sz="quarter" idx="11"/>
          </p:nvPr>
        </p:nvSpPr>
        <p:spPr/>
        <p:txBody>
          <a:bodyPr/>
          <a:lstStyle/>
          <a:p>
            <a:r>
              <a:rPr lang="en-US"/>
              <a:t>Powers of matrices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7</a:t>
            </a:fld>
            <a:endParaRPr lang="en-CA"/>
          </a:p>
        </p:txBody>
      </p:sp>
      <p:graphicFrame>
        <p:nvGraphicFramePr>
          <p:cNvPr id="5" name="Object 4">
            <a:extLst>
              <a:ext uri="{FF2B5EF4-FFF2-40B4-BE49-F238E27FC236}">
                <a16:creationId xmlns:a16="http://schemas.microsoft.com/office/drawing/2014/main" id="{A94E755A-A11F-4474-8D9F-FBAB29725F59}"/>
              </a:ext>
            </a:extLst>
          </p:cNvPr>
          <p:cNvGraphicFramePr>
            <a:graphicFrameLocks noChangeAspect="1"/>
          </p:cNvGraphicFramePr>
          <p:nvPr>
            <p:extLst>
              <p:ext uri="{D42A27DB-BD31-4B8C-83A1-F6EECF244321}">
                <p14:modId xmlns:p14="http://schemas.microsoft.com/office/powerpoint/2010/main" val="4266634121"/>
              </p:ext>
            </p:extLst>
          </p:nvPr>
        </p:nvGraphicFramePr>
        <p:xfrm>
          <a:off x="106380" y="2039652"/>
          <a:ext cx="8931240" cy="1680813"/>
        </p:xfrm>
        <a:graphic>
          <a:graphicData uri="http://schemas.openxmlformats.org/presentationml/2006/ole">
            <mc:AlternateContent xmlns:mc="http://schemas.openxmlformats.org/markup-compatibility/2006">
              <mc:Choice xmlns:v="urn:schemas-microsoft-com:vml" Requires="v">
                <p:oleObj name="Equation" r:id="rId5" imgW="5194080" imgH="977760" progId="Equation.DSMT4">
                  <p:embed/>
                </p:oleObj>
              </mc:Choice>
              <mc:Fallback>
                <p:oleObj name="Equation" r:id="rId5" imgW="5194080" imgH="977760" progId="Equation.DSMT4">
                  <p:embed/>
                  <p:pic>
                    <p:nvPicPr>
                      <p:cNvPr id="5" name="Object 4">
                        <a:extLst>
                          <a:ext uri="{FF2B5EF4-FFF2-40B4-BE49-F238E27FC236}">
                            <a16:creationId xmlns:a16="http://schemas.microsoft.com/office/drawing/2014/main" id="{A94E755A-A11F-4474-8D9F-FBAB29725F59}"/>
                          </a:ext>
                        </a:extLst>
                      </p:cNvPr>
                      <p:cNvPicPr/>
                      <p:nvPr/>
                    </p:nvPicPr>
                    <p:blipFill>
                      <a:blip r:embed="rId6"/>
                      <a:stretch>
                        <a:fillRect/>
                      </a:stretch>
                    </p:blipFill>
                    <p:spPr>
                      <a:xfrm>
                        <a:off x="106380" y="2039652"/>
                        <a:ext cx="8931240" cy="1680813"/>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69B4FE88-D025-4CB1-92E2-22CFB6237450}"/>
              </a:ext>
            </a:extLst>
          </p:cNvPr>
          <p:cNvGraphicFramePr>
            <a:graphicFrameLocks noChangeAspect="1"/>
          </p:cNvGraphicFramePr>
          <p:nvPr>
            <p:extLst>
              <p:ext uri="{D42A27DB-BD31-4B8C-83A1-F6EECF244321}">
                <p14:modId xmlns:p14="http://schemas.microsoft.com/office/powerpoint/2010/main" val="2089741364"/>
              </p:ext>
            </p:extLst>
          </p:nvPr>
        </p:nvGraphicFramePr>
        <p:xfrm>
          <a:off x="1566672" y="4485134"/>
          <a:ext cx="5502275" cy="1681162"/>
        </p:xfrm>
        <a:graphic>
          <a:graphicData uri="http://schemas.openxmlformats.org/presentationml/2006/ole">
            <mc:AlternateContent xmlns:mc="http://schemas.openxmlformats.org/markup-compatibility/2006">
              <mc:Choice xmlns:v="urn:schemas-microsoft-com:vml" Requires="v">
                <p:oleObj name="Equation" r:id="rId7" imgW="3200400" imgH="977760" progId="Equation.DSMT4">
                  <p:embed/>
                </p:oleObj>
              </mc:Choice>
              <mc:Fallback>
                <p:oleObj name="Equation" r:id="rId7" imgW="3200400" imgH="977760" progId="Equation.DSMT4">
                  <p:embed/>
                  <p:pic>
                    <p:nvPicPr>
                      <p:cNvPr id="5" name="Object 4">
                        <a:extLst>
                          <a:ext uri="{FF2B5EF4-FFF2-40B4-BE49-F238E27FC236}">
                            <a16:creationId xmlns:a16="http://schemas.microsoft.com/office/drawing/2014/main" id="{A94E755A-A11F-4474-8D9F-FBAB29725F59}"/>
                          </a:ext>
                        </a:extLst>
                      </p:cNvPr>
                      <p:cNvPicPr/>
                      <p:nvPr/>
                    </p:nvPicPr>
                    <p:blipFill>
                      <a:blip r:embed="rId8"/>
                      <a:stretch>
                        <a:fillRect/>
                      </a:stretch>
                    </p:blipFill>
                    <p:spPr>
                      <a:xfrm>
                        <a:off x="1566672" y="4485134"/>
                        <a:ext cx="5502275" cy="1681162"/>
                      </a:xfrm>
                      <a:prstGeom prst="rect">
                        <a:avLst/>
                      </a:prstGeom>
                    </p:spPr>
                  </p:pic>
                </p:oleObj>
              </mc:Fallback>
            </mc:AlternateContent>
          </a:graphicData>
        </a:graphic>
      </p:graphicFrame>
      <p:pic>
        <p:nvPicPr>
          <p:cNvPr id="6" name="Audio 5">
            <a:hlinkClick r:id="" action="ppaction://media"/>
            <a:extLst>
              <a:ext uri="{FF2B5EF4-FFF2-40B4-BE49-F238E27FC236}">
                <a16:creationId xmlns:a16="http://schemas.microsoft.com/office/drawing/2014/main" id="{DD05DC56-B157-4973-9AC9-63733ACCAB8A}"/>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875418903"/>
      </p:ext>
    </p:extLst>
  </p:cSld>
  <p:clrMapOvr>
    <a:masterClrMapping/>
  </p:clrMapOvr>
  <mc:AlternateContent xmlns:mc="http://schemas.openxmlformats.org/markup-compatibility/2006">
    <mc:Choice xmlns:p14="http://schemas.microsoft.com/office/powerpoint/2010/main" Requires="p14">
      <p:transition spd="slow" p14:dur="2000" advTm="54977"/>
    </mc:Choice>
    <mc:Fallback>
      <p:transition spd="slow" advTm="549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Powers of a matrix</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Therefore, </a:t>
            </a:r>
          </a:p>
        </p:txBody>
      </p:sp>
      <p:sp>
        <p:nvSpPr>
          <p:cNvPr id="4" name="Footer Placeholder 3"/>
          <p:cNvSpPr>
            <a:spLocks noGrp="1"/>
          </p:cNvSpPr>
          <p:nvPr>
            <p:ph type="ftr" sz="quarter" idx="11"/>
          </p:nvPr>
        </p:nvSpPr>
        <p:spPr/>
        <p:txBody>
          <a:bodyPr/>
          <a:lstStyle/>
          <a:p>
            <a:r>
              <a:rPr lang="en-US"/>
              <a:t>Powers of matrices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8</a:t>
            </a:fld>
            <a:endParaRPr lang="en-CA"/>
          </a:p>
        </p:txBody>
      </p:sp>
      <p:graphicFrame>
        <p:nvGraphicFramePr>
          <p:cNvPr id="5" name="Object 4">
            <a:extLst>
              <a:ext uri="{FF2B5EF4-FFF2-40B4-BE49-F238E27FC236}">
                <a16:creationId xmlns:a16="http://schemas.microsoft.com/office/drawing/2014/main" id="{A94E755A-A11F-4474-8D9F-FBAB29725F59}"/>
              </a:ext>
            </a:extLst>
          </p:cNvPr>
          <p:cNvGraphicFramePr>
            <a:graphicFrameLocks noChangeAspect="1"/>
          </p:cNvGraphicFramePr>
          <p:nvPr>
            <p:extLst>
              <p:ext uri="{D42A27DB-BD31-4B8C-83A1-F6EECF244321}">
                <p14:modId xmlns:p14="http://schemas.microsoft.com/office/powerpoint/2010/main" val="938983340"/>
              </p:ext>
            </p:extLst>
          </p:nvPr>
        </p:nvGraphicFramePr>
        <p:xfrm>
          <a:off x="304800" y="2024603"/>
          <a:ext cx="8229600" cy="1908175"/>
        </p:xfrm>
        <a:graphic>
          <a:graphicData uri="http://schemas.openxmlformats.org/presentationml/2006/ole">
            <mc:AlternateContent xmlns:mc="http://schemas.openxmlformats.org/markup-compatibility/2006">
              <mc:Choice xmlns:v="urn:schemas-microsoft-com:vml" Requires="v">
                <p:oleObj name="Equation" r:id="rId5" imgW="4216320" imgH="977760" progId="Equation.DSMT4">
                  <p:embed/>
                </p:oleObj>
              </mc:Choice>
              <mc:Fallback>
                <p:oleObj name="Equation" r:id="rId5" imgW="4216320" imgH="977760" progId="Equation.DSMT4">
                  <p:embed/>
                  <p:pic>
                    <p:nvPicPr>
                      <p:cNvPr id="5" name="Object 4">
                        <a:extLst>
                          <a:ext uri="{FF2B5EF4-FFF2-40B4-BE49-F238E27FC236}">
                            <a16:creationId xmlns:a16="http://schemas.microsoft.com/office/drawing/2014/main" id="{A94E755A-A11F-4474-8D9F-FBAB29725F59}"/>
                          </a:ext>
                        </a:extLst>
                      </p:cNvPr>
                      <p:cNvPicPr/>
                      <p:nvPr/>
                    </p:nvPicPr>
                    <p:blipFill>
                      <a:blip r:embed="rId6"/>
                      <a:stretch>
                        <a:fillRect/>
                      </a:stretch>
                    </p:blipFill>
                    <p:spPr>
                      <a:xfrm>
                        <a:off x="304800" y="2024603"/>
                        <a:ext cx="8229600" cy="1908175"/>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AFCD760D-BDAF-40C6-A0BE-8D8A99F8FF9E}"/>
              </a:ext>
            </a:extLst>
          </p:cNvPr>
          <p:cNvGraphicFramePr>
            <a:graphicFrameLocks noChangeAspect="1"/>
          </p:cNvGraphicFramePr>
          <p:nvPr>
            <p:extLst>
              <p:ext uri="{D42A27DB-BD31-4B8C-83A1-F6EECF244321}">
                <p14:modId xmlns:p14="http://schemas.microsoft.com/office/powerpoint/2010/main" val="1189933127"/>
              </p:ext>
            </p:extLst>
          </p:nvPr>
        </p:nvGraphicFramePr>
        <p:xfrm>
          <a:off x="1494314" y="4187825"/>
          <a:ext cx="2082800" cy="1908175"/>
        </p:xfrm>
        <a:graphic>
          <a:graphicData uri="http://schemas.openxmlformats.org/presentationml/2006/ole">
            <mc:AlternateContent xmlns:mc="http://schemas.openxmlformats.org/markup-compatibility/2006">
              <mc:Choice xmlns:v="urn:schemas-microsoft-com:vml" Requires="v">
                <p:oleObj name="Equation" r:id="rId7" imgW="1066680" imgH="977760" progId="Equation.DSMT4">
                  <p:embed/>
                </p:oleObj>
              </mc:Choice>
              <mc:Fallback>
                <p:oleObj name="Equation" r:id="rId7" imgW="1066680" imgH="977760" progId="Equation.DSMT4">
                  <p:embed/>
                  <p:pic>
                    <p:nvPicPr>
                      <p:cNvPr id="5" name="Object 4">
                        <a:extLst>
                          <a:ext uri="{FF2B5EF4-FFF2-40B4-BE49-F238E27FC236}">
                            <a16:creationId xmlns:a16="http://schemas.microsoft.com/office/drawing/2014/main" id="{A94E755A-A11F-4474-8D9F-FBAB29725F59}"/>
                          </a:ext>
                        </a:extLst>
                      </p:cNvPr>
                      <p:cNvPicPr/>
                      <p:nvPr/>
                    </p:nvPicPr>
                    <p:blipFill>
                      <a:blip r:embed="rId8"/>
                      <a:stretch>
                        <a:fillRect/>
                      </a:stretch>
                    </p:blipFill>
                    <p:spPr>
                      <a:xfrm>
                        <a:off x="1494314" y="4187825"/>
                        <a:ext cx="2082800" cy="1908175"/>
                      </a:xfrm>
                      <a:prstGeom prst="rect">
                        <a:avLst/>
                      </a:prstGeom>
                    </p:spPr>
                  </p:pic>
                </p:oleObj>
              </mc:Fallback>
            </mc:AlternateContent>
          </a:graphicData>
        </a:graphic>
      </p:graphicFrame>
      <p:pic>
        <p:nvPicPr>
          <p:cNvPr id="6" name="Audio 5">
            <a:hlinkClick r:id="" action="ppaction://media"/>
            <a:extLst>
              <a:ext uri="{FF2B5EF4-FFF2-40B4-BE49-F238E27FC236}">
                <a16:creationId xmlns:a16="http://schemas.microsoft.com/office/drawing/2014/main" id="{B3DD597C-C689-4D2B-9401-742226E686DD}"/>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39495921"/>
      </p:ext>
    </p:extLst>
  </p:cSld>
  <p:clrMapOvr>
    <a:masterClrMapping/>
  </p:clrMapOvr>
  <mc:AlternateContent xmlns:mc="http://schemas.openxmlformats.org/markup-compatibility/2006">
    <mc:Choice xmlns:p14="http://schemas.microsoft.com/office/powerpoint/2010/main" Requires="p14">
      <p:transition spd="slow" p14:dur="2000" advTm="28806"/>
    </mc:Choice>
    <mc:Fallback>
      <p:transition spd="slow" advTm="288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Which approach to use?</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Suppose we want to calculate all values</a:t>
            </a:r>
          </a:p>
          <a:p>
            <a:pPr marL="0" indent="0" algn="ctr">
              <a:buNone/>
            </a:pPr>
            <a:r>
              <a:rPr lang="en-US" b="1" dirty="0">
                <a:latin typeface="Times New Roman" panose="02020603050405020304" pitchFamily="18" charset="0"/>
              </a:rPr>
              <a:t>u</a:t>
            </a:r>
            <a:r>
              <a:rPr lang="en-US" baseline="-25000" dirty="0">
                <a:latin typeface="Times New Roman" panose="02020603050405020304" pitchFamily="18" charset="0"/>
              </a:rPr>
              <a:t>0</a:t>
            </a:r>
            <a:r>
              <a:rPr lang="en-US" dirty="0">
                <a:latin typeface="Times New Roman" panose="02020603050405020304" pitchFamily="18" charset="0"/>
              </a:rPr>
              <a:t>, </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Times New Roman" panose="02020603050405020304" pitchFamily="18" charset="0"/>
              </a:rPr>
              <a:t>A</a:t>
            </a:r>
            <a:r>
              <a:rPr lang="en-US" b="1" dirty="0">
                <a:latin typeface="Times New Roman" panose="02020603050405020304" pitchFamily="18" charset="0"/>
              </a:rPr>
              <a:t>u</a:t>
            </a:r>
            <a:r>
              <a:rPr lang="en-US" baseline="-25000" dirty="0">
                <a:latin typeface="Times New Roman" panose="02020603050405020304" pitchFamily="18" charset="0"/>
              </a:rPr>
              <a:t>0</a:t>
            </a:r>
            <a:r>
              <a:rPr lang="en-US" dirty="0">
                <a:latin typeface="Times New Roman" panose="02020603050405020304" pitchFamily="18" charset="0"/>
              </a:rPr>
              <a:t>, </a:t>
            </a:r>
            <a:r>
              <a:rPr lang="en-US" b="1" dirty="0">
                <a:latin typeface="Times New Roman" panose="02020603050405020304" pitchFamily="18" charset="0"/>
              </a:rPr>
              <a:t>u</a:t>
            </a:r>
            <a:r>
              <a:rPr lang="en-US" baseline="-25000" dirty="0">
                <a:latin typeface="Times New Roman" panose="02020603050405020304" pitchFamily="18" charset="0"/>
              </a:rPr>
              <a:t>2</a:t>
            </a:r>
            <a:r>
              <a:rPr lang="en-US" dirty="0">
                <a:latin typeface="Times New Roman" panose="02020603050405020304" pitchFamily="18" charset="0"/>
              </a:rPr>
              <a:t> = </a:t>
            </a:r>
            <a:r>
              <a:rPr lang="en-US" i="1" dirty="0">
                <a:latin typeface="Times New Roman" panose="02020603050405020304" pitchFamily="18" charset="0"/>
              </a:rPr>
              <a:t>A</a:t>
            </a:r>
            <a:r>
              <a:rPr lang="en-US" baseline="30000" dirty="0">
                <a:latin typeface="Times New Roman" panose="02020603050405020304" pitchFamily="18" charset="0"/>
              </a:rPr>
              <a:t>2</a:t>
            </a:r>
            <a:r>
              <a:rPr lang="en-US" b="1" dirty="0">
                <a:latin typeface="Times New Roman" panose="02020603050405020304" pitchFamily="18" charset="0"/>
              </a:rPr>
              <a:t>u</a:t>
            </a:r>
            <a:r>
              <a:rPr lang="en-US" baseline="-25000" dirty="0">
                <a:latin typeface="Times New Roman" panose="02020603050405020304" pitchFamily="18" charset="0"/>
              </a:rPr>
              <a:t>0</a:t>
            </a:r>
            <a:r>
              <a:rPr lang="en-US" dirty="0">
                <a:latin typeface="Times New Roman" panose="02020603050405020304" pitchFamily="18" charset="0"/>
              </a:rPr>
              <a:t>, </a:t>
            </a:r>
            <a:r>
              <a:rPr lang="en-US" b="1" dirty="0">
                <a:latin typeface="Times New Roman" panose="02020603050405020304" pitchFamily="18" charset="0"/>
              </a:rPr>
              <a:t>u</a:t>
            </a:r>
            <a:r>
              <a:rPr lang="en-US" baseline="-25000" dirty="0">
                <a:latin typeface="Times New Roman" panose="02020603050405020304" pitchFamily="18" charset="0"/>
              </a:rPr>
              <a:t>3</a:t>
            </a:r>
            <a:r>
              <a:rPr lang="en-US" dirty="0">
                <a:latin typeface="Times New Roman" panose="02020603050405020304" pitchFamily="18" charset="0"/>
              </a:rPr>
              <a:t> = </a:t>
            </a:r>
            <a:r>
              <a:rPr lang="en-US" i="1" dirty="0">
                <a:latin typeface="Times New Roman" panose="02020603050405020304" pitchFamily="18" charset="0"/>
              </a:rPr>
              <a:t>A</a:t>
            </a:r>
            <a:r>
              <a:rPr lang="en-US" baseline="30000" dirty="0">
                <a:latin typeface="Times New Roman" panose="02020603050405020304" pitchFamily="18" charset="0"/>
              </a:rPr>
              <a:t>3</a:t>
            </a:r>
            <a:r>
              <a:rPr lang="en-US" b="1" dirty="0">
                <a:latin typeface="Times New Roman" panose="02020603050405020304" pitchFamily="18" charset="0"/>
              </a:rPr>
              <a:t>u</a:t>
            </a:r>
            <a:r>
              <a:rPr lang="en-US" baseline="-25000" dirty="0">
                <a:latin typeface="Times New Roman" panose="02020603050405020304" pitchFamily="18" charset="0"/>
              </a:rPr>
              <a:t>0</a:t>
            </a:r>
            <a:r>
              <a:rPr lang="en-US" dirty="0">
                <a:latin typeface="Times New Roman" panose="02020603050405020304" pitchFamily="18" charset="0"/>
              </a:rPr>
              <a:t>, …, </a:t>
            </a:r>
            <a:r>
              <a:rPr lang="en-US" b="1" dirty="0">
                <a:latin typeface="Times New Roman" panose="02020603050405020304" pitchFamily="18" charset="0"/>
              </a:rPr>
              <a:t>u</a:t>
            </a:r>
            <a:r>
              <a:rPr lang="en-US" baseline="-25000" dirty="0">
                <a:latin typeface="Times New Roman" panose="02020603050405020304" pitchFamily="18" charset="0"/>
              </a:rPr>
              <a:t>10</a:t>
            </a:r>
            <a:r>
              <a:rPr lang="en-US" dirty="0">
                <a:latin typeface="Times New Roman" panose="02020603050405020304" pitchFamily="18" charset="0"/>
              </a:rPr>
              <a:t> = </a:t>
            </a:r>
            <a:r>
              <a:rPr lang="en-US" i="1" dirty="0">
                <a:latin typeface="Times New Roman" panose="02020603050405020304" pitchFamily="18" charset="0"/>
              </a:rPr>
              <a:t>A</a:t>
            </a:r>
            <a:r>
              <a:rPr lang="en-US" baseline="30000" dirty="0">
                <a:latin typeface="Times New Roman" panose="02020603050405020304" pitchFamily="18" charset="0"/>
              </a:rPr>
              <a:t>10</a:t>
            </a:r>
            <a:r>
              <a:rPr lang="en-US" b="1" dirty="0">
                <a:latin typeface="Times New Roman" panose="02020603050405020304" pitchFamily="18" charset="0"/>
              </a:rPr>
              <a:t>u</a:t>
            </a:r>
            <a:r>
              <a:rPr lang="en-US" baseline="-25000" dirty="0">
                <a:latin typeface="Times New Roman" panose="02020603050405020304" pitchFamily="18" charset="0"/>
              </a:rPr>
              <a:t>0</a:t>
            </a:r>
            <a:endParaRPr lang="en-US" dirty="0">
              <a:latin typeface="Times New Roman" panose="02020603050405020304" pitchFamily="18" charset="0"/>
            </a:endParaRPr>
          </a:p>
          <a:p>
            <a:pPr lvl="1"/>
            <a:r>
              <a:rPr lang="en-US" dirty="0"/>
              <a:t>Question:</a:t>
            </a:r>
          </a:p>
          <a:p>
            <a:pPr lvl="2"/>
            <a:r>
              <a:rPr lang="en-US" dirty="0"/>
              <a:t>Do we calculate </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Times New Roman" panose="02020603050405020304" pitchFamily="18" charset="0"/>
              </a:rPr>
              <a:t>A</a:t>
            </a:r>
            <a:r>
              <a:rPr lang="en-US" b="1" dirty="0">
                <a:latin typeface="Times New Roman" panose="02020603050405020304" pitchFamily="18" charset="0"/>
              </a:rPr>
              <a:t>u</a:t>
            </a:r>
            <a:r>
              <a:rPr lang="en-US" baseline="-25000" dirty="0">
                <a:latin typeface="Times New Roman" panose="02020603050405020304" pitchFamily="18" charset="0"/>
              </a:rPr>
              <a:t>0</a:t>
            </a:r>
            <a:r>
              <a:rPr lang="en-US" dirty="0"/>
              <a:t>, then </a:t>
            </a:r>
            <a:r>
              <a:rPr lang="en-US" b="1" dirty="0">
                <a:latin typeface="Times New Roman" panose="02020603050405020304" pitchFamily="18" charset="0"/>
              </a:rPr>
              <a:t>u</a:t>
            </a:r>
            <a:r>
              <a:rPr lang="en-US" baseline="-25000" dirty="0">
                <a:latin typeface="Times New Roman" panose="02020603050405020304" pitchFamily="18" charset="0"/>
              </a:rPr>
              <a:t>2</a:t>
            </a:r>
            <a:r>
              <a:rPr lang="en-US" dirty="0">
                <a:latin typeface="Times New Roman" panose="02020603050405020304" pitchFamily="18" charset="0"/>
              </a:rPr>
              <a:t> ← </a:t>
            </a:r>
            <a:r>
              <a:rPr lang="en-US" i="1" dirty="0">
                <a:latin typeface="Times New Roman" panose="02020603050405020304" pitchFamily="18" charset="0"/>
              </a:rPr>
              <a:t>A</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t>, …</a:t>
            </a:r>
            <a:br>
              <a:rPr lang="en-US" dirty="0"/>
            </a:br>
            <a:r>
              <a:rPr lang="en-US" dirty="0"/>
              <a:t>                             and finally, then </a:t>
            </a:r>
            <a:r>
              <a:rPr lang="en-US" b="1" dirty="0">
                <a:latin typeface="Times New Roman" panose="02020603050405020304" pitchFamily="18" charset="0"/>
              </a:rPr>
              <a:t>u</a:t>
            </a:r>
            <a:r>
              <a:rPr lang="en-US" baseline="-25000" dirty="0">
                <a:latin typeface="Times New Roman" panose="02020603050405020304" pitchFamily="18" charset="0"/>
              </a:rPr>
              <a:t>10</a:t>
            </a:r>
            <a:r>
              <a:rPr lang="en-US" dirty="0">
                <a:latin typeface="Times New Roman" panose="02020603050405020304" pitchFamily="18" charset="0"/>
              </a:rPr>
              <a:t> ← </a:t>
            </a:r>
            <a:r>
              <a:rPr lang="en-US" i="1" dirty="0">
                <a:latin typeface="Times New Roman" panose="02020603050405020304" pitchFamily="18" charset="0"/>
              </a:rPr>
              <a:t>A</a:t>
            </a:r>
            <a:r>
              <a:rPr lang="en-US" b="1" dirty="0">
                <a:latin typeface="Times New Roman" panose="02020603050405020304" pitchFamily="18" charset="0"/>
              </a:rPr>
              <a:t>u</a:t>
            </a:r>
            <a:r>
              <a:rPr lang="en-US" baseline="-25000" dirty="0">
                <a:latin typeface="Times New Roman" panose="02020603050405020304" pitchFamily="18" charset="0"/>
              </a:rPr>
              <a:t>9</a:t>
            </a:r>
            <a:r>
              <a:rPr lang="en-US" dirty="0"/>
              <a:t>?</a:t>
            </a:r>
          </a:p>
          <a:p>
            <a:pPr lvl="2"/>
            <a:r>
              <a:rPr lang="en-US" dirty="0"/>
              <a:t>Or, do we calculate   </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Times New Roman" panose="02020603050405020304" pitchFamily="18" charset="0"/>
              </a:rPr>
              <a:t>UDU </a:t>
            </a:r>
            <a:r>
              <a:rPr lang="en-US" baseline="30000" dirty="0">
                <a:latin typeface="Times New Roman" panose="02020603050405020304" pitchFamily="18" charset="0"/>
              </a:rPr>
              <a:t>–1</a:t>
            </a:r>
            <a:r>
              <a:rPr lang="en-US" b="1" dirty="0">
                <a:latin typeface="Times New Roman" panose="02020603050405020304" pitchFamily="18" charset="0"/>
              </a:rPr>
              <a:t>u</a:t>
            </a:r>
            <a:r>
              <a:rPr lang="en-US" baseline="-25000" dirty="0">
                <a:latin typeface="Times New Roman" panose="02020603050405020304" pitchFamily="18" charset="0"/>
              </a:rPr>
              <a:t>0</a:t>
            </a:r>
          </a:p>
          <a:p>
            <a:pPr marL="914400" lvl="2" indent="0">
              <a:buNone/>
            </a:pPr>
            <a:r>
              <a:rPr lang="en-US" dirty="0">
                <a:latin typeface="Times New Roman" panose="02020603050405020304" pitchFamily="18" charset="0"/>
              </a:rPr>
              <a:t>		         </a:t>
            </a:r>
            <a:r>
              <a:rPr lang="en-US" b="1" dirty="0">
                <a:latin typeface="Times New Roman" panose="02020603050405020304" pitchFamily="18" charset="0"/>
              </a:rPr>
              <a:t>u</a:t>
            </a:r>
            <a:r>
              <a:rPr lang="en-US" baseline="-25000" dirty="0">
                <a:latin typeface="Times New Roman" panose="02020603050405020304" pitchFamily="18" charset="0"/>
              </a:rPr>
              <a:t>2</a:t>
            </a:r>
            <a:r>
              <a:rPr lang="en-US" dirty="0">
                <a:latin typeface="Times New Roman" panose="02020603050405020304" pitchFamily="18" charset="0"/>
              </a:rPr>
              <a:t> 	← </a:t>
            </a:r>
            <a:r>
              <a:rPr lang="en-US" i="1" dirty="0">
                <a:latin typeface="Times New Roman" panose="02020603050405020304" pitchFamily="18" charset="0"/>
              </a:rPr>
              <a:t>UD</a:t>
            </a:r>
            <a:r>
              <a:rPr lang="en-US" baseline="30000" dirty="0">
                <a:latin typeface="Times New Roman" panose="02020603050405020304" pitchFamily="18" charset="0"/>
              </a:rPr>
              <a:t>2</a:t>
            </a:r>
            <a:r>
              <a:rPr lang="en-US" i="1" dirty="0">
                <a:latin typeface="Times New Roman" panose="02020603050405020304" pitchFamily="18" charset="0"/>
              </a:rPr>
              <a:t>U </a:t>
            </a:r>
            <a:r>
              <a:rPr lang="en-US" baseline="30000" dirty="0">
                <a:latin typeface="Times New Roman" panose="02020603050405020304" pitchFamily="18" charset="0"/>
              </a:rPr>
              <a:t>–1</a:t>
            </a:r>
            <a:r>
              <a:rPr lang="en-US" b="1" dirty="0">
                <a:latin typeface="Times New Roman" panose="02020603050405020304" pitchFamily="18" charset="0"/>
              </a:rPr>
              <a:t>u</a:t>
            </a:r>
            <a:r>
              <a:rPr lang="en-US" baseline="-25000" dirty="0">
                <a:latin typeface="Times New Roman" panose="02020603050405020304" pitchFamily="18" charset="0"/>
              </a:rPr>
              <a:t>0</a:t>
            </a:r>
            <a:endParaRPr lang="en-US" dirty="0">
              <a:latin typeface="Times New Roman" panose="02020603050405020304" pitchFamily="18" charset="0"/>
            </a:endParaRPr>
          </a:p>
          <a:p>
            <a:pPr marL="457200" lvl="1" indent="0">
              <a:buNone/>
            </a:pPr>
            <a:r>
              <a:rPr lang="en-US" dirty="0">
                <a:latin typeface="Times New Roman" panose="02020603050405020304" pitchFamily="18" charset="0"/>
              </a:rPr>
              <a:t>				 ⋮</a:t>
            </a:r>
          </a:p>
          <a:p>
            <a:pPr marL="457200" lvl="1" indent="0">
              <a:buNone/>
            </a:pPr>
            <a:r>
              <a:rPr lang="en-US" dirty="0">
                <a:latin typeface="Times New Roman" panose="02020603050405020304" pitchFamily="18" charset="0"/>
              </a:rPr>
              <a:t>			       </a:t>
            </a:r>
            <a:r>
              <a:rPr lang="en-US" b="1" dirty="0">
                <a:latin typeface="Times New Roman" panose="02020603050405020304" pitchFamily="18" charset="0"/>
              </a:rPr>
              <a:t>u</a:t>
            </a:r>
            <a:r>
              <a:rPr lang="en-US" baseline="-25000" dirty="0">
                <a:latin typeface="Times New Roman" panose="02020603050405020304" pitchFamily="18" charset="0"/>
              </a:rPr>
              <a:t>10</a:t>
            </a:r>
            <a:r>
              <a:rPr lang="en-US" dirty="0">
                <a:latin typeface="Times New Roman" panose="02020603050405020304" pitchFamily="18" charset="0"/>
              </a:rPr>
              <a:t> 	← </a:t>
            </a:r>
            <a:r>
              <a:rPr lang="en-US" i="1" dirty="0">
                <a:latin typeface="Times New Roman" panose="02020603050405020304" pitchFamily="18" charset="0"/>
              </a:rPr>
              <a:t>UD</a:t>
            </a:r>
            <a:r>
              <a:rPr lang="en-US" baseline="30000" dirty="0">
                <a:latin typeface="Times New Roman" panose="02020603050405020304" pitchFamily="18" charset="0"/>
              </a:rPr>
              <a:t>10</a:t>
            </a:r>
            <a:r>
              <a:rPr lang="en-US" i="1" dirty="0">
                <a:latin typeface="Times New Roman" panose="02020603050405020304" pitchFamily="18" charset="0"/>
              </a:rPr>
              <a:t>U </a:t>
            </a:r>
            <a:r>
              <a:rPr lang="en-US" baseline="30000" dirty="0">
                <a:latin typeface="Times New Roman" panose="02020603050405020304" pitchFamily="18" charset="0"/>
              </a:rPr>
              <a:t>–1</a:t>
            </a:r>
            <a:r>
              <a:rPr lang="en-US" b="1" dirty="0">
                <a:latin typeface="Times New Roman" panose="02020603050405020304" pitchFamily="18" charset="0"/>
              </a:rPr>
              <a:t>u</a:t>
            </a:r>
            <a:r>
              <a:rPr lang="en-US" baseline="-25000" dirty="0">
                <a:latin typeface="Times New Roman" panose="02020603050405020304" pitchFamily="18" charset="0"/>
              </a:rPr>
              <a:t>0</a:t>
            </a:r>
            <a:endParaRPr lang="en-US" dirty="0">
              <a:latin typeface="Times New Roman" panose="02020603050405020304" pitchFamily="18" charset="0"/>
            </a:endParaRPr>
          </a:p>
          <a:p>
            <a:pPr lvl="1"/>
            <a:r>
              <a:rPr lang="en-US" dirty="0"/>
              <a:t>Issue: there are many calculations involved with </a:t>
            </a:r>
            <a:r>
              <a:rPr lang="en-US" b="1" dirty="0">
                <a:latin typeface="Times New Roman" panose="02020603050405020304" pitchFamily="18" charset="0"/>
              </a:rPr>
              <a:t>u</a:t>
            </a:r>
            <a:r>
              <a:rPr lang="en-US" i="1" baseline="-25000" dirty="0">
                <a:latin typeface="Times New Roman" panose="02020603050405020304" pitchFamily="18" charset="0"/>
              </a:rPr>
              <a:t>k</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Times New Roman" panose="02020603050405020304" pitchFamily="18" charset="0"/>
              </a:rPr>
              <a:t>A</a:t>
            </a:r>
            <a:r>
              <a:rPr lang="en-US" b="1" dirty="0">
                <a:latin typeface="Times New Roman" panose="02020603050405020304" pitchFamily="18" charset="0"/>
              </a:rPr>
              <a:t>u</a:t>
            </a:r>
            <a:r>
              <a:rPr lang="en-US" i="1" baseline="-25000" dirty="0">
                <a:latin typeface="Times New Roman" panose="02020603050405020304" pitchFamily="18" charset="0"/>
              </a:rPr>
              <a:t>k</a:t>
            </a:r>
          </a:p>
          <a:p>
            <a:pPr lvl="2"/>
            <a:r>
              <a:rPr lang="en-US" dirty="0"/>
              <a:t>Errors introduced with previous calculations are magnified</a:t>
            </a:r>
          </a:p>
          <a:p>
            <a:pPr lvl="1"/>
            <a:r>
              <a:rPr lang="en-US" dirty="0"/>
              <a:t>Using the eigenvalue decomposition,</a:t>
            </a:r>
            <a:br>
              <a:rPr lang="en-US" dirty="0"/>
            </a:br>
            <a:r>
              <a:rPr lang="en-US" dirty="0"/>
              <a:t>	calculating </a:t>
            </a:r>
            <a:r>
              <a:rPr lang="en-US" i="1" dirty="0" err="1">
                <a:latin typeface="Times New Roman" panose="02020603050405020304" pitchFamily="18" charset="0"/>
              </a:rPr>
              <a:t>D</a:t>
            </a:r>
            <a:r>
              <a:rPr lang="en-US" i="1" baseline="30000" dirty="0" err="1">
                <a:latin typeface="Times New Roman" panose="02020603050405020304" pitchFamily="18" charset="0"/>
              </a:rPr>
              <a:t>n</a:t>
            </a:r>
            <a:r>
              <a:rPr lang="en-US" dirty="0"/>
              <a:t> is easy and relatively error free for all </a:t>
            </a:r>
            <a:r>
              <a:rPr lang="en-US" i="1" dirty="0"/>
              <a:t>n</a:t>
            </a:r>
            <a:br>
              <a:rPr lang="en-US" dirty="0"/>
            </a:br>
            <a:endParaRPr lang="en-US" dirty="0"/>
          </a:p>
          <a:p>
            <a:pPr lvl="1"/>
            <a:endParaRPr lang="en-US" i="1" dirty="0"/>
          </a:p>
        </p:txBody>
      </p:sp>
      <p:sp>
        <p:nvSpPr>
          <p:cNvPr id="4" name="Footer Placeholder 3"/>
          <p:cNvSpPr>
            <a:spLocks noGrp="1"/>
          </p:cNvSpPr>
          <p:nvPr>
            <p:ph type="ftr" sz="quarter" idx="11"/>
          </p:nvPr>
        </p:nvSpPr>
        <p:spPr/>
        <p:txBody>
          <a:bodyPr/>
          <a:lstStyle/>
          <a:p>
            <a:r>
              <a:rPr lang="en-US"/>
              <a:t>Powers of matrices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9</a:t>
            </a:fld>
            <a:endParaRPr lang="en-CA"/>
          </a:p>
        </p:txBody>
      </p:sp>
      <p:pic>
        <p:nvPicPr>
          <p:cNvPr id="10" name="Audio 9">
            <a:hlinkClick r:id="" action="ppaction://media"/>
            <a:extLst>
              <a:ext uri="{FF2B5EF4-FFF2-40B4-BE49-F238E27FC236}">
                <a16:creationId xmlns:a16="http://schemas.microsoft.com/office/drawing/2014/main" id="{8D08C64D-3058-4085-A634-F7BE77F0A591}"/>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013256864"/>
      </p:ext>
    </p:extLst>
  </p:cSld>
  <p:clrMapOvr>
    <a:masterClrMapping/>
  </p:clrMapOvr>
  <mc:AlternateContent xmlns:mc="http://schemas.openxmlformats.org/markup-compatibility/2006">
    <mc:Choice xmlns:p14="http://schemas.microsoft.com/office/powerpoint/2010/main" Requires="p14">
      <p:transition spd="slow" p14:dur="2000" advTm="163263"/>
    </mc:Choice>
    <mc:Fallback>
      <p:transition spd="slow" advTm="1632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9" fill="hold" display="0">
                  <p:stCondLst>
                    <p:cond delay="indefinite"/>
                  </p:stCondLst>
                  <p:endCondLst>
                    <p:cond evt="onStopAudio" delay="0">
                      <p:tgtEl>
                        <p:sldTgt/>
                      </p:tgtEl>
                    </p:cond>
                  </p:endCondLst>
                </p:cTn>
                <p:tgtEl>
                  <p:spTgt spid="10"/>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Avoiding the inverse</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We’ve mentioned before:</a:t>
            </a:r>
            <a:br>
              <a:rPr lang="en-US" dirty="0"/>
            </a:br>
            <a:r>
              <a:rPr lang="en-US" dirty="0"/>
              <a:t>             don’t calculate the inverse unless it is straight-forward</a:t>
            </a:r>
          </a:p>
          <a:p>
            <a:pPr lvl="1"/>
            <a:r>
              <a:rPr lang="en-US" dirty="0"/>
              <a:t>The inverse of a diagonal matrix is that diagonal matrix with the reciprocals of the diagonal entries</a:t>
            </a:r>
          </a:p>
          <a:p>
            <a:pPr lvl="1"/>
            <a:r>
              <a:rPr lang="en-US" dirty="0"/>
              <a:t>The inverse of an isometric operator is its adjoint</a:t>
            </a:r>
          </a:p>
          <a:p>
            <a:pPr lvl="2"/>
            <a:r>
              <a:rPr lang="en-US" dirty="0"/>
              <a:t>For a real orthogonal matrix, the inverse is the transpose</a:t>
            </a:r>
          </a:p>
          <a:p>
            <a:pPr lvl="2"/>
            <a:r>
              <a:rPr lang="en-US" dirty="0"/>
              <a:t>For a complex unitary matrix,</a:t>
            </a:r>
            <a:br>
              <a:rPr lang="en-US" dirty="0"/>
            </a:br>
            <a:r>
              <a:rPr lang="en-US" dirty="0"/>
              <a:t>                 the inverse is the conjugate transpose</a:t>
            </a:r>
          </a:p>
          <a:p>
            <a:pPr lvl="1"/>
            <a:r>
              <a:rPr lang="en-US" dirty="0"/>
              <a:t>Question:</a:t>
            </a:r>
          </a:p>
          <a:p>
            <a:pPr lvl="2"/>
            <a:r>
              <a:rPr lang="en-US" dirty="0"/>
              <a:t>What if the matrix is neither of these?</a:t>
            </a:r>
          </a:p>
          <a:p>
            <a:pPr lvl="2"/>
            <a:endParaRPr lang="en-US" i="1" dirty="0"/>
          </a:p>
        </p:txBody>
      </p:sp>
      <p:sp>
        <p:nvSpPr>
          <p:cNvPr id="4" name="Footer Placeholder 3"/>
          <p:cNvSpPr>
            <a:spLocks noGrp="1"/>
          </p:cNvSpPr>
          <p:nvPr>
            <p:ph type="ftr" sz="quarter" idx="11"/>
          </p:nvPr>
        </p:nvSpPr>
        <p:spPr/>
        <p:txBody>
          <a:bodyPr/>
          <a:lstStyle/>
          <a:p>
            <a:r>
              <a:rPr lang="en-US"/>
              <a:t>Powers of matrices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10</a:t>
            </a:fld>
            <a:endParaRPr lang="en-CA"/>
          </a:p>
        </p:txBody>
      </p:sp>
      <p:pic>
        <p:nvPicPr>
          <p:cNvPr id="6" name="Audio 5">
            <a:hlinkClick r:id="" action="ppaction://media"/>
            <a:extLst>
              <a:ext uri="{FF2B5EF4-FFF2-40B4-BE49-F238E27FC236}">
                <a16:creationId xmlns:a16="http://schemas.microsoft.com/office/drawing/2014/main" id="{9109B8A4-3423-4214-B90E-2A78015C88ED}"/>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720009836"/>
      </p:ext>
    </p:extLst>
  </p:cSld>
  <p:clrMapOvr>
    <a:masterClrMapping/>
  </p:clrMapOvr>
  <mc:AlternateContent xmlns:mc="http://schemas.openxmlformats.org/markup-compatibility/2006">
    <mc:Choice xmlns:p14="http://schemas.microsoft.com/office/powerpoint/2010/main" Requires="p14">
      <p:transition spd="slow" p14:dur="2000" advTm="68121"/>
    </mc:Choice>
    <mc:Fallback>
      <p:transition spd="slow" advTm="681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Avoiding the inverse</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We can perform these calculations without explicit</a:t>
            </a:r>
            <a:br>
              <a:rPr lang="en-US" dirty="0"/>
            </a:br>
            <a:r>
              <a:rPr lang="en-US" dirty="0"/>
              <a:t>calculations of the matrix inverse</a:t>
            </a:r>
          </a:p>
          <a:p>
            <a:pPr lvl="1"/>
            <a:r>
              <a:rPr lang="en-US" dirty="0"/>
              <a:t>Suppose that </a:t>
            </a:r>
            <a:r>
              <a:rPr lang="en-US" i="1" dirty="0"/>
              <a:t>A</a:t>
            </a:r>
            <a:r>
              <a:rPr lang="en-US" dirty="0"/>
              <a:t> is not self-adjoint; that is,</a:t>
            </a:r>
          </a:p>
          <a:p>
            <a:pPr lvl="2"/>
            <a:r>
              <a:rPr lang="en-US" dirty="0"/>
              <a:t>If </a:t>
            </a:r>
            <a:r>
              <a:rPr lang="en-US" i="1" dirty="0"/>
              <a:t>A</a:t>
            </a:r>
            <a:r>
              <a:rPr lang="en-US" dirty="0"/>
              <a:t> is a real matrix, it is not symmetric,</a:t>
            </a:r>
          </a:p>
          <a:p>
            <a:pPr lvl="2"/>
            <a:r>
              <a:rPr lang="en-US" dirty="0"/>
              <a:t>If  </a:t>
            </a:r>
            <a:r>
              <a:rPr lang="en-US" i="1" dirty="0"/>
              <a:t>A</a:t>
            </a:r>
            <a:r>
              <a:rPr lang="en-US" dirty="0"/>
              <a:t> is a complex matrix, it is not conjugate symmetric</a:t>
            </a:r>
          </a:p>
          <a:p>
            <a:pPr lvl="1"/>
            <a:r>
              <a:rPr lang="en-US" dirty="0"/>
              <a:t>In calculate </a:t>
            </a:r>
            <a:r>
              <a:rPr lang="en-US" b="1" dirty="0">
                <a:latin typeface="Times New Roman" panose="02020603050405020304" pitchFamily="18" charset="0"/>
              </a:rPr>
              <a:t>v</a:t>
            </a:r>
            <a:r>
              <a:rPr lang="en-US" dirty="0">
                <a:latin typeface="Times New Roman" panose="02020603050405020304" pitchFamily="18" charset="0"/>
              </a:rPr>
              <a:t> = </a:t>
            </a:r>
            <a:r>
              <a:rPr lang="en-US" i="1" dirty="0">
                <a:latin typeface="Times New Roman" panose="02020603050405020304" pitchFamily="18" charset="0"/>
              </a:rPr>
              <a:t>A</a:t>
            </a:r>
            <a:r>
              <a:rPr lang="en-US" i="1" baseline="30000" dirty="0">
                <a:latin typeface="Times New Roman" panose="02020603050405020304" pitchFamily="18" charset="0"/>
              </a:rPr>
              <a:t>n</a:t>
            </a:r>
            <a:r>
              <a:rPr lang="en-US" b="1" dirty="0">
                <a:latin typeface="Times New Roman" panose="02020603050405020304" pitchFamily="18" charset="0"/>
              </a:rPr>
              <a:t>u</a:t>
            </a:r>
            <a:r>
              <a:rPr lang="en-US" dirty="0"/>
              <a:t>, assuming we can diagonalize the matrix,</a:t>
            </a:r>
            <a:br>
              <a:rPr lang="en-US" dirty="0"/>
            </a:br>
            <a:r>
              <a:rPr lang="en-US" dirty="0"/>
              <a:t>	we calculate </a:t>
            </a:r>
            <a:r>
              <a:rPr lang="en-US" b="1" dirty="0">
                <a:latin typeface="Times New Roman" panose="02020603050405020304" pitchFamily="18" charset="0"/>
              </a:rPr>
              <a:t>v</a:t>
            </a:r>
            <a:r>
              <a:rPr lang="en-US" dirty="0">
                <a:latin typeface="Times New Roman" panose="02020603050405020304" pitchFamily="18" charset="0"/>
              </a:rPr>
              <a:t> = (</a:t>
            </a:r>
            <a:r>
              <a:rPr lang="en-US" i="1" dirty="0" err="1">
                <a:latin typeface="Times New Roman" panose="02020603050405020304" pitchFamily="18" charset="0"/>
              </a:rPr>
              <a:t>UD</a:t>
            </a:r>
            <a:r>
              <a:rPr lang="en-US" i="1" baseline="30000" dirty="0" err="1">
                <a:latin typeface="Times New Roman" panose="02020603050405020304" pitchFamily="18" charset="0"/>
              </a:rPr>
              <a:t>n</a:t>
            </a:r>
            <a:r>
              <a:rPr lang="en-US" i="1" dirty="0" err="1">
                <a:latin typeface="Times New Roman" panose="02020603050405020304" pitchFamily="18" charset="0"/>
              </a:rPr>
              <a:t>U</a:t>
            </a:r>
            <a:r>
              <a:rPr lang="en-US" i="1" dirty="0">
                <a:latin typeface="Times New Roman" panose="02020603050405020304" pitchFamily="18" charset="0"/>
              </a:rPr>
              <a:t> </a:t>
            </a:r>
            <a:r>
              <a:rPr lang="en-US" baseline="30000" dirty="0">
                <a:latin typeface="Times New Roman" panose="02020603050405020304" pitchFamily="18" charset="0"/>
              </a:rPr>
              <a:t>–1</a:t>
            </a:r>
            <a:r>
              <a:rPr lang="en-US" dirty="0">
                <a:latin typeface="Times New Roman" panose="02020603050405020304" pitchFamily="18" charset="0"/>
              </a:rPr>
              <a:t>)</a:t>
            </a:r>
            <a:r>
              <a:rPr lang="en-US" b="1" dirty="0">
                <a:latin typeface="Times New Roman" panose="02020603050405020304" pitchFamily="18" charset="0"/>
              </a:rPr>
              <a:t>u</a:t>
            </a:r>
            <a:r>
              <a:rPr lang="en-US" dirty="0">
                <a:latin typeface="Times New Roman" panose="02020603050405020304" pitchFamily="18" charset="0"/>
              </a:rPr>
              <a:t> = </a:t>
            </a:r>
            <a:r>
              <a:rPr lang="en-US" i="1" dirty="0">
                <a:latin typeface="Times New Roman" panose="02020603050405020304" pitchFamily="18" charset="0"/>
              </a:rPr>
              <a:t>U</a:t>
            </a:r>
            <a:r>
              <a:rPr lang="en-US" dirty="0">
                <a:latin typeface="Times New Roman" panose="02020603050405020304" pitchFamily="18" charset="0"/>
              </a:rPr>
              <a:t>(</a:t>
            </a:r>
            <a:r>
              <a:rPr lang="en-US" i="1" dirty="0" err="1">
                <a:latin typeface="Times New Roman" panose="02020603050405020304" pitchFamily="18" charset="0"/>
              </a:rPr>
              <a:t>D</a:t>
            </a:r>
            <a:r>
              <a:rPr lang="en-US" i="1" baseline="30000" dirty="0" err="1">
                <a:latin typeface="Times New Roman" panose="02020603050405020304" pitchFamily="18" charset="0"/>
              </a:rPr>
              <a:t>n</a:t>
            </a:r>
            <a:r>
              <a:rPr lang="en-US" dirty="0">
                <a:latin typeface="Times New Roman" panose="02020603050405020304" pitchFamily="18" charset="0"/>
              </a:rPr>
              <a:t> (</a:t>
            </a:r>
            <a:r>
              <a:rPr lang="en-US" i="1" dirty="0">
                <a:latin typeface="Times New Roman" panose="02020603050405020304" pitchFamily="18" charset="0"/>
              </a:rPr>
              <a:t>U </a:t>
            </a:r>
            <a:r>
              <a:rPr lang="en-US" baseline="30000" dirty="0">
                <a:latin typeface="Times New Roman" panose="02020603050405020304" pitchFamily="18" charset="0"/>
              </a:rPr>
              <a:t>–1</a:t>
            </a:r>
            <a:r>
              <a:rPr lang="en-US" b="1" dirty="0">
                <a:latin typeface="Times New Roman" panose="02020603050405020304" pitchFamily="18" charset="0"/>
              </a:rPr>
              <a:t>u</a:t>
            </a:r>
            <a:r>
              <a:rPr lang="en-US" dirty="0">
                <a:latin typeface="Times New Roman" panose="02020603050405020304" pitchFamily="18" charset="0"/>
              </a:rPr>
              <a:t>))</a:t>
            </a:r>
          </a:p>
          <a:p>
            <a:pPr lvl="1"/>
            <a:r>
              <a:rPr lang="en-US" dirty="0"/>
              <a:t>Let </a:t>
            </a:r>
            <a:r>
              <a:rPr lang="en-US" b="1" dirty="0">
                <a:latin typeface="Times New Roman" panose="02020603050405020304" pitchFamily="18" charset="0"/>
              </a:rPr>
              <a:t>y</a:t>
            </a:r>
            <a:r>
              <a:rPr lang="en-US" dirty="0">
                <a:latin typeface="Times New Roman" panose="02020603050405020304" pitchFamily="18" charset="0"/>
              </a:rPr>
              <a:t> = </a:t>
            </a:r>
            <a:r>
              <a:rPr lang="en-US" i="1" dirty="0">
                <a:latin typeface="Times New Roman" panose="02020603050405020304" pitchFamily="18" charset="0"/>
              </a:rPr>
              <a:t>U </a:t>
            </a:r>
            <a:r>
              <a:rPr lang="en-US" baseline="30000" dirty="0">
                <a:latin typeface="Times New Roman" panose="02020603050405020304" pitchFamily="18" charset="0"/>
              </a:rPr>
              <a:t>–1</a:t>
            </a:r>
            <a:r>
              <a:rPr lang="en-US" b="1" dirty="0">
                <a:latin typeface="Times New Roman" panose="02020603050405020304" pitchFamily="18" charset="0"/>
              </a:rPr>
              <a:t>u</a:t>
            </a:r>
            <a:r>
              <a:rPr lang="en-US" dirty="0"/>
              <a:t>, and therefore </a:t>
            </a:r>
            <a:r>
              <a:rPr lang="en-US" i="1" dirty="0" err="1">
                <a:latin typeface="Times New Roman" panose="02020603050405020304" pitchFamily="18" charset="0"/>
              </a:rPr>
              <a:t>U</a:t>
            </a:r>
            <a:r>
              <a:rPr lang="en-US" b="1" dirty="0" err="1">
                <a:latin typeface="Times New Roman" panose="02020603050405020304" pitchFamily="18" charset="0"/>
              </a:rPr>
              <a:t>y</a:t>
            </a:r>
            <a:r>
              <a:rPr lang="en-US" dirty="0">
                <a:latin typeface="Times New Roman" panose="02020603050405020304" pitchFamily="18" charset="0"/>
              </a:rPr>
              <a:t> = </a:t>
            </a:r>
            <a:r>
              <a:rPr lang="en-US" b="1" dirty="0">
                <a:latin typeface="Times New Roman" panose="02020603050405020304" pitchFamily="18" charset="0"/>
              </a:rPr>
              <a:t>u</a:t>
            </a:r>
            <a:endParaRPr lang="en-US" dirty="0">
              <a:latin typeface="Times New Roman" panose="02020603050405020304" pitchFamily="18" charset="0"/>
            </a:endParaRPr>
          </a:p>
          <a:p>
            <a:pPr lvl="1"/>
            <a:r>
              <a:rPr lang="en-US" dirty="0"/>
              <a:t>Solve the system of linear equations for </a:t>
            </a:r>
            <a:r>
              <a:rPr lang="en-US" b="1" dirty="0">
                <a:latin typeface="Times New Roman" panose="02020603050405020304" pitchFamily="18" charset="0"/>
              </a:rPr>
              <a:t>y</a:t>
            </a:r>
            <a:endParaRPr lang="en-US" dirty="0">
              <a:latin typeface="Times New Roman" panose="02020603050405020304" pitchFamily="18" charset="0"/>
            </a:endParaRPr>
          </a:p>
          <a:p>
            <a:pPr lvl="1"/>
            <a:r>
              <a:rPr lang="en-US" dirty="0"/>
              <a:t>Finally, calculate </a:t>
            </a:r>
            <a:r>
              <a:rPr lang="en-US" b="1" dirty="0">
                <a:latin typeface="Times New Roman" panose="02020603050405020304" pitchFamily="18" charset="0"/>
              </a:rPr>
              <a:t>v</a:t>
            </a:r>
            <a:r>
              <a:rPr lang="en-US" dirty="0">
                <a:latin typeface="Times New Roman" panose="02020603050405020304" pitchFamily="18" charset="0"/>
              </a:rPr>
              <a:t> = </a:t>
            </a:r>
            <a:r>
              <a:rPr lang="en-US" i="1" dirty="0">
                <a:latin typeface="Times New Roman" panose="02020603050405020304" pitchFamily="18" charset="0"/>
              </a:rPr>
              <a:t>U</a:t>
            </a:r>
            <a:r>
              <a:rPr lang="en-US" dirty="0">
                <a:latin typeface="Times New Roman" panose="02020603050405020304" pitchFamily="18" charset="0"/>
              </a:rPr>
              <a:t>(</a:t>
            </a:r>
            <a:r>
              <a:rPr lang="en-US" i="1" dirty="0" err="1">
                <a:latin typeface="Times New Roman" panose="02020603050405020304" pitchFamily="18" charset="0"/>
              </a:rPr>
              <a:t>D</a:t>
            </a:r>
            <a:r>
              <a:rPr lang="en-US" i="1" baseline="30000" dirty="0" err="1">
                <a:latin typeface="Times New Roman" panose="02020603050405020304" pitchFamily="18" charset="0"/>
              </a:rPr>
              <a:t>n</a:t>
            </a:r>
            <a:r>
              <a:rPr lang="en-US" b="1" dirty="0" err="1">
                <a:latin typeface="Times New Roman" panose="02020603050405020304" pitchFamily="18" charset="0"/>
              </a:rPr>
              <a:t>y</a:t>
            </a:r>
            <a:r>
              <a:rPr lang="en-US" dirty="0">
                <a:latin typeface="Times New Roman" panose="02020603050405020304" pitchFamily="18" charset="0"/>
              </a:rPr>
              <a:t>)</a:t>
            </a:r>
          </a:p>
          <a:p>
            <a:pPr lvl="2"/>
            <a:endParaRPr lang="en-US" i="1" dirty="0"/>
          </a:p>
          <a:p>
            <a:pPr lvl="2"/>
            <a:endParaRPr lang="en-US" i="1" dirty="0"/>
          </a:p>
        </p:txBody>
      </p:sp>
      <p:sp>
        <p:nvSpPr>
          <p:cNvPr id="4" name="Footer Placeholder 3"/>
          <p:cNvSpPr>
            <a:spLocks noGrp="1"/>
          </p:cNvSpPr>
          <p:nvPr>
            <p:ph type="ftr" sz="quarter" idx="11"/>
          </p:nvPr>
        </p:nvSpPr>
        <p:spPr/>
        <p:txBody>
          <a:bodyPr/>
          <a:lstStyle/>
          <a:p>
            <a:r>
              <a:rPr lang="en-US"/>
              <a:t>Powers of matrices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11</a:t>
            </a:fld>
            <a:endParaRPr lang="en-CA"/>
          </a:p>
        </p:txBody>
      </p:sp>
      <p:pic>
        <p:nvPicPr>
          <p:cNvPr id="6" name="Audio 5">
            <a:hlinkClick r:id="" action="ppaction://media"/>
            <a:extLst>
              <a:ext uri="{FF2B5EF4-FFF2-40B4-BE49-F238E27FC236}">
                <a16:creationId xmlns:a16="http://schemas.microsoft.com/office/drawing/2014/main" id="{8CBF130F-6F0B-4AB5-8F27-403B2D53ED09}"/>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4230277633"/>
      </p:ext>
    </p:extLst>
  </p:cSld>
  <p:clrMapOvr>
    <a:masterClrMapping/>
  </p:clrMapOvr>
  <mc:AlternateContent xmlns:mc="http://schemas.openxmlformats.org/markup-compatibility/2006">
    <mc:Choice xmlns:p14="http://schemas.microsoft.com/office/powerpoint/2010/main" Requires="p14">
      <p:transition spd="slow" p14:dur="2000" advTm="155159"/>
    </mc:Choice>
    <mc:Fallback>
      <p:transition spd="slow" advTm="1551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Following this topic, you now</a:t>
            </a:r>
          </a:p>
          <a:p>
            <a:pPr lvl="1"/>
            <a:r>
              <a:rPr lang="en-US" dirty="0"/>
              <a:t>Understand how to use the eigenvalue decomposition to calculate </a:t>
            </a:r>
            <a:r>
              <a:rPr lang="en-US" i="1" dirty="0">
                <a:latin typeface="Times New Roman" panose="02020603050405020304" pitchFamily="18" charset="0"/>
              </a:rPr>
              <a:t>A</a:t>
            </a:r>
            <a:r>
              <a:rPr lang="en-US" i="1" baseline="30000" dirty="0">
                <a:latin typeface="Times New Roman" panose="02020603050405020304" pitchFamily="18" charset="0"/>
              </a:rPr>
              <a:t>k</a:t>
            </a:r>
            <a:r>
              <a:rPr lang="en-US" b="1" dirty="0">
                <a:latin typeface="Times New Roman" panose="02020603050405020304" pitchFamily="18" charset="0"/>
              </a:rPr>
              <a:t>u</a:t>
            </a:r>
            <a:r>
              <a:rPr lang="en-US" baseline="-25000" dirty="0">
                <a:latin typeface="Times New Roman" panose="02020603050405020304" pitchFamily="18" charset="0"/>
              </a:rPr>
              <a:t>0</a:t>
            </a:r>
            <a:r>
              <a:rPr lang="en-US" dirty="0"/>
              <a:t> for different values of </a:t>
            </a:r>
            <a:r>
              <a:rPr lang="en-US" i="1" dirty="0">
                <a:latin typeface="Times New Roman" panose="02020603050405020304" pitchFamily="18" charset="0"/>
              </a:rPr>
              <a:t>k</a:t>
            </a:r>
            <a:endParaRPr lang="en-US" dirty="0">
              <a:latin typeface="Times New Roman" panose="02020603050405020304" pitchFamily="18" charset="0"/>
            </a:endParaRPr>
          </a:p>
          <a:p>
            <a:pPr lvl="1"/>
            <a:r>
              <a:rPr lang="en-US" dirty="0"/>
              <a:t>Understand that this results in more accurate answers,</a:t>
            </a:r>
            <a:br>
              <a:rPr lang="en-US" dirty="0"/>
            </a:br>
            <a:r>
              <a:rPr lang="en-US" dirty="0"/>
              <a:t>	with often fewer computations</a:t>
            </a:r>
          </a:p>
          <a:p>
            <a:pPr lvl="2"/>
            <a:r>
              <a:rPr lang="en-US" dirty="0"/>
              <a:t>This is especially the case if we only want to calculate the occasional </a:t>
            </a:r>
            <a:r>
              <a:rPr lang="en-US" i="1" dirty="0"/>
              <a:t>A</a:t>
            </a:r>
            <a:r>
              <a:rPr lang="en-US" i="1" baseline="30000" dirty="0"/>
              <a:t>k</a:t>
            </a:r>
            <a:r>
              <a:rPr lang="en-US" b="1" dirty="0"/>
              <a:t>u</a:t>
            </a:r>
            <a:r>
              <a:rPr lang="en-US" baseline="-25000" dirty="0"/>
              <a:t>0</a:t>
            </a:r>
            <a:endParaRPr lang="en-US" dirty="0"/>
          </a:p>
          <a:p>
            <a:pPr lvl="1"/>
            <a:r>
              <a:rPr lang="en-US" dirty="0"/>
              <a:t>Understand that, as with </a:t>
            </a:r>
            <a:r>
              <a:rPr lang="en-US" i="1" dirty="0"/>
              <a:t>PLU </a:t>
            </a:r>
            <a:r>
              <a:rPr lang="en-US" dirty="0"/>
              <a:t>decomposition,</a:t>
            </a:r>
            <a:br>
              <a:rPr lang="en-US" dirty="0"/>
            </a:br>
            <a:r>
              <a:rPr lang="en-US" dirty="0"/>
              <a:t>	we can still calculate this without explicitly calculating the 	inverse of the matrix</a:t>
            </a:r>
          </a:p>
          <a:p>
            <a:pPr lvl="1"/>
            <a:endParaRPr lang="en-US" dirty="0"/>
          </a:p>
        </p:txBody>
      </p:sp>
      <p:sp>
        <p:nvSpPr>
          <p:cNvPr id="4" name="Footer Placeholder 3"/>
          <p:cNvSpPr>
            <a:spLocks noGrp="1"/>
          </p:cNvSpPr>
          <p:nvPr>
            <p:ph type="ftr" sz="quarter" idx="11"/>
          </p:nvPr>
        </p:nvSpPr>
        <p:spPr/>
        <p:txBody>
          <a:bodyPr/>
          <a:lstStyle/>
          <a:p>
            <a:r>
              <a:rPr lang="en-US"/>
              <a:t>Powers of matrices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12</a:t>
            </a:fld>
            <a:endParaRPr lang="en-CA"/>
          </a:p>
        </p:txBody>
      </p:sp>
      <p:pic>
        <p:nvPicPr>
          <p:cNvPr id="8" name="Audio 7">
            <a:hlinkClick r:id="" action="ppaction://media"/>
            <a:extLst>
              <a:ext uri="{FF2B5EF4-FFF2-40B4-BE49-F238E27FC236}">
                <a16:creationId xmlns:a16="http://schemas.microsoft.com/office/drawing/2014/main" id="{07440C98-8B32-4F0D-A9FE-6D433E7133A4}"/>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475975949"/>
      </p:ext>
    </p:extLst>
  </p:cSld>
  <p:clrMapOvr>
    <a:masterClrMapping/>
  </p:clrMapOvr>
  <mc:AlternateContent xmlns:mc="http://schemas.openxmlformats.org/markup-compatibility/2006">
    <mc:Choice xmlns:p14="http://schemas.microsoft.com/office/powerpoint/2010/main" Requires="p14">
      <p:transition spd="slow" p14:dur="2000" advTm="78319"/>
    </mc:Choice>
    <mc:Fallback>
      <p:transition spd="slow" advTm="783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References</a:t>
            </a:r>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[1]	</a:t>
            </a:r>
            <a:r>
              <a:rPr lang="en-US" sz="1900" dirty="0"/>
              <a:t>https://en.wikipedia.org/wiki/Diagonalizable_matrix#Diagonalization</a:t>
            </a:r>
          </a:p>
        </p:txBody>
      </p:sp>
      <p:sp>
        <p:nvSpPr>
          <p:cNvPr id="4" name="Footer Placeholder 3"/>
          <p:cNvSpPr>
            <a:spLocks noGrp="1"/>
          </p:cNvSpPr>
          <p:nvPr>
            <p:ph type="ftr" sz="quarter" idx="11"/>
          </p:nvPr>
        </p:nvSpPr>
        <p:spPr/>
        <p:txBody>
          <a:bodyPr/>
          <a:lstStyle/>
          <a:p>
            <a:r>
              <a:rPr lang="en-US"/>
              <a:t>Powers of matrices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13</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462"/>
    </mc:Choice>
    <mc:Fallback xmlns="">
      <p:transition spd="slow" advTm="2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Acknowledgments</a:t>
            </a:r>
          </a:p>
        </p:txBody>
      </p:sp>
      <p:sp>
        <p:nvSpPr>
          <p:cNvPr id="3" name="Content Placeholder 2"/>
          <p:cNvSpPr>
            <a:spLocks noGrp="1"/>
          </p:cNvSpPr>
          <p:nvPr>
            <p:ph idx="1"/>
          </p:nvPr>
        </p:nvSpPr>
        <p:spPr/>
        <p:txBody>
          <a:bodyPr>
            <a:normAutofit/>
          </a:bodyPr>
          <a:lstStyle/>
          <a:p>
            <a:pPr marL="0" indent="0">
              <a:buNone/>
            </a:pPr>
            <a:r>
              <a:rPr lang="en-US" sz="1800" dirty="0"/>
              <a:t>None so far.</a:t>
            </a:r>
            <a:endParaRPr lang="en-CA" sz="1800" dirty="0"/>
          </a:p>
        </p:txBody>
      </p:sp>
      <p:sp>
        <p:nvSpPr>
          <p:cNvPr id="4" name="Footer Placeholder 3"/>
          <p:cNvSpPr>
            <a:spLocks noGrp="1"/>
          </p:cNvSpPr>
          <p:nvPr>
            <p:ph type="ftr" sz="quarter" idx="11"/>
          </p:nvPr>
        </p:nvSpPr>
        <p:spPr/>
        <p:txBody>
          <a:bodyPr/>
          <a:lstStyle/>
          <a:p>
            <a:r>
              <a:rPr lang="en-US"/>
              <a:t>Powers of matrices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14</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886"/>
    </mc:Choice>
    <mc:Fallback xmlns="">
      <p:transition spd="slow" advTm="18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p>
          <a:p>
            <a:pPr marL="0" indent="0">
              <a:buNone/>
            </a:pPr>
            <a:endParaRPr lang="en-CA" sz="1050" dirty="0"/>
          </a:p>
          <a:p>
            <a:pPr marL="0" indent="0">
              <a:buNone/>
            </a:pPr>
            <a:r>
              <a:rPr lang="en-CA" sz="1800" dirty="0"/>
              <a:t>The photographs of flowers and a monarch butter appearing on the title slide and accenting the top of each other slide were taken at the Royal Botanical Gardens in October of 2017 by Douglas Wilhelm Harder. Please see</a:t>
            </a:r>
          </a:p>
          <a:p>
            <a:pPr marL="0" indent="0" algn="ctr">
              <a:buNone/>
            </a:pPr>
            <a:r>
              <a:rPr lang="en-CA" sz="1800" dirty="0"/>
              <a:t>https://www.rbg.ca/</a:t>
            </a:r>
          </a:p>
          <a:p>
            <a:pPr marL="0" indent="0">
              <a:buNone/>
            </a:pPr>
            <a:r>
              <a:rPr lang="en-CA" sz="1800" dirty="0"/>
              <a:t>for 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US"/>
              <a:t>Powers of matrices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15</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577"/>
    </mc:Choice>
    <mc:Fallback xmlns="">
      <p:transition spd="slow" advTm="1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a:t>ne</a:t>
            </a:r>
            <a:r>
              <a:rPr lang="en-CA"/>
              <a:t> 112 </a:t>
            </a:r>
            <a:r>
              <a:rPr lang="en-CA" i="1" dirty="0"/>
              <a:t>Linear algebra for nanotechnology engineering</a:t>
            </a:r>
            <a:r>
              <a:rPr lang="en-CA" dirty="0"/>
              <a:t> course taught at the University of Waterloo. 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US"/>
              <a:t>Powers of matrices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16</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2766"/>
    </mc:Choice>
    <mc:Fallback xmlns="">
      <p:transition spd="slow" advTm="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8.3|44.5|20.2|26.2|4.7|14.6"/>
</p:tagLst>
</file>

<file path=ppt/tags/tag2.xml><?xml version="1.0" encoding="utf-8"?>
<p:tagLst xmlns:a="http://schemas.openxmlformats.org/drawingml/2006/main" xmlns:r="http://schemas.openxmlformats.org/officeDocument/2006/relationships" xmlns:p="http://schemas.openxmlformats.org/presentationml/2006/main">
  <p:tag name="TIMING" val="|37.9|11.7|8.9|18.2|4.6|7.6"/>
</p:tagLst>
</file>

<file path=ppt/tags/tag3.xml><?xml version="1.0" encoding="utf-8"?>
<p:tagLst xmlns:a="http://schemas.openxmlformats.org/drawingml/2006/main" xmlns:r="http://schemas.openxmlformats.org/officeDocument/2006/relationships" xmlns:p="http://schemas.openxmlformats.org/presentationml/2006/main">
  <p:tag name="TIMING" val="|32.3|3.3|8.1|17.1"/>
</p:tagLst>
</file>

<file path=ppt/tags/tag4.xml><?xml version="1.0" encoding="utf-8"?>
<p:tagLst xmlns:a="http://schemas.openxmlformats.org/drawingml/2006/main" xmlns:r="http://schemas.openxmlformats.org/officeDocument/2006/relationships" xmlns:p="http://schemas.openxmlformats.org/presentationml/2006/main">
  <p:tag name="TIMING" val="|25"/>
</p:tagLst>
</file>

<file path=ppt/tags/tag5.xml><?xml version="1.0" encoding="utf-8"?>
<p:tagLst xmlns:a="http://schemas.openxmlformats.org/drawingml/2006/main" xmlns:r="http://schemas.openxmlformats.org/officeDocument/2006/relationships" xmlns:p="http://schemas.openxmlformats.org/presentationml/2006/main">
  <p:tag name="TIMING" val="|37.9"/>
</p:tagLst>
</file>

<file path=ppt/tags/tag6.xml><?xml version="1.0" encoding="utf-8"?>
<p:tagLst xmlns:a="http://schemas.openxmlformats.org/drawingml/2006/main" xmlns:r="http://schemas.openxmlformats.org/officeDocument/2006/relationships" xmlns:p="http://schemas.openxmlformats.org/presentationml/2006/main">
  <p:tag name="TIMING" val="|20.3"/>
</p:tagLst>
</file>

<file path=ppt/tags/tag7.xml><?xml version="1.0" encoding="utf-8"?>
<p:tagLst xmlns:a="http://schemas.openxmlformats.org/drawingml/2006/main" xmlns:r="http://schemas.openxmlformats.org/officeDocument/2006/relationships" xmlns:p="http://schemas.openxmlformats.org/presentationml/2006/main">
  <p:tag name="TIMING" val="|33.6|1.3|16.3|10.4|6|22.5|36.5"/>
</p:tagLst>
</file>

<file path=ppt/tags/tag8.xml><?xml version="1.0" encoding="utf-8"?>
<p:tagLst xmlns:a="http://schemas.openxmlformats.org/drawingml/2006/main" xmlns:r="http://schemas.openxmlformats.org/officeDocument/2006/relationships" xmlns:p="http://schemas.openxmlformats.org/presentationml/2006/main">
  <p:tag name="TIMING" val="|7.6|13.8|6.8|6.1|7.5"/>
</p:tagLst>
</file>

<file path=ppt/tags/tag9.xml><?xml version="1.0" encoding="utf-8"?>
<p:tagLst xmlns:a="http://schemas.openxmlformats.org/drawingml/2006/main" xmlns:r="http://schemas.openxmlformats.org/officeDocument/2006/relationships" xmlns:p="http://schemas.openxmlformats.org/presentationml/2006/main">
  <p:tag name="TIMING" val="|8.3|16|69.2|36.9|7.9"/>
</p:tagLst>
</file>

<file path=ppt/tags/tag10.xml><?xml version="1.0" encoding="utf-8"?>
<p:tagLst xmlns:a="http://schemas.openxmlformats.org/drawingml/2006/main" xmlns:r="http://schemas.openxmlformats.org/officeDocument/2006/relationships" xmlns:p="http://schemas.openxmlformats.org/presentationml/2006/main">
  <p:tag name="TIMING" val="|32.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61320</TotalTime>
  <Words>1079</Words>
  <Application>Microsoft Office PowerPoint</Application>
  <PresentationFormat>On-screen Show (4:3)</PresentationFormat>
  <Paragraphs>129</Paragraphs>
  <Slides>16</Slides>
  <Notes>0</Notes>
  <HiddenSlides>0</HiddenSlides>
  <MMClips>16</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26" baseType="lpstr">
      <vt:lpstr>Arial</vt:lpstr>
      <vt:lpstr>Bookman Old Style</vt:lpstr>
      <vt:lpstr>Calibri</vt:lpstr>
      <vt:lpstr>Cambria</vt:lpstr>
      <vt:lpstr>Consolas</vt:lpstr>
      <vt:lpstr>Constantia</vt:lpstr>
      <vt:lpstr>Georgia</vt:lpstr>
      <vt:lpstr>Times New Roman</vt:lpstr>
      <vt:lpstr>Office Theme</vt:lpstr>
      <vt:lpstr>MathType 6.0 Equation</vt:lpstr>
      <vt:lpstr>12.5 Powers of matrices</vt:lpstr>
      <vt:lpstr>Introduction</vt:lpstr>
      <vt:lpstr>Powers of a matrix</vt:lpstr>
      <vt:lpstr>Powers of a matrix</vt:lpstr>
      <vt:lpstr>Powers of a matrix</vt:lpstr>
      <vt:lpstr>Powers of a matrix</vt:lpstr>
      <vt:lpstr>Powers of a matrix</vt:lpstr>
      <vt:lpstr>Powers of a matrix</vt:lpstr>
      <vt:lpstr>Which approach to use?</vt:lpstr>
      <vt:lpstr>Avoiding the inverse</vt:lpstr>
      <vt:lpstr>Avoiding the inverse</vt:lpstr>
      <vt:lpstr>Summary</vt:lpstr>
      <vt:lpstr>References</vt:lpstr>
      <vt:lpstr>Acknowledgments</vt:lpstr>
      <vt:lpstr>Colophon </vt:lpstr>
      <vt:lpstr>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Harder</cp:lastModifiedBy>
  <cp:revision>1289</cp:revision>
  <dcterms:created xsi:type="dcterms:W3CDTF">2020-04-30T19:27:29Z</dcterms:created>
  <dcterms:modified xsi:type="dcterms:W3CDTF">2021-08-16T19:31:13Z</dcterms:modified>
</cp:coreProperties>
</file>